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57" r:id="rId4"/>
    <p:sldId id="258" r:id="rId5"/>
    <p:sldId id="259" r:id="rId6"/>
    <p:sldId id="260" r:id="rId7"/>
    <p:sldId id="261" r:id="rId8"/>
    <p:sldId id="262" r:id="rId9"/>
    <p:sldId id="267" r:id="rId10"/>
    <p:sldId id="264" r:id="rId11"/>
    <p:sldId id="265" r:id="rId12"/>
    <p:sldId id="268" r:id="rId13"/>
    <p:sldId id="273" r:id="rId14"/>
    <p:sldId id="274" r:id="rId15"/>
    <p:sldId id="275" r:id="rId16"/>
    <p:sldId id="276" r:id="rId17"/>
    <p:sldId id="277" r:id="rId18"/>
    <p:sldId id="278" r:id="rId19"/>
    <p:sldId id="279" r:id="rId20"/>
    <p:sldId id="280" r:id="rId21"/>
    <p:sldId id="281" r:id="rId22"/>
    <p:sldId id="282" r:id="rId23"/>
    <p:sldId id="290" r:id="rId24"/>
    <p:sldId id="291" r:id="rId25"/>
    <p:sldId id="292" r:id="rId26"/>
    <p:sldId id="293" r:id="rId27"/>
    <p:sldId id="294"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Cockerill" userId="72a4d04a02cccf7e" providerId="LiveId" clId="{BFA6231D-7832-4F18-8240-E3D077D92B4C}"/>
    <pc:docChg chg="modSld">
      <pc:chgData name="Alan Cockerill" userId="72a4d04a02cccf7e" providerId="LiveId" clId="{BFA6231D-7832-4F18-8240-E3D077D92B4C}" dt="2026-06-09T12:11:01.006" v="41" actId="20577"/>
      <pc:docMkLst>
        <pc:docMk/>
      </pc:docMkLst>
      <pc:sldChg chg="modSp mod">
        <pc:chgData name="Alan Cockerill" userId="72a4d04a02cccf7e" providerId="LiveId" clId="{BFA6231D-7832-4F18-8240-E3D077D92B4C}" dt="2026-06-09T12:07:58.616" v="0" actId="20577"/>
        <pc:sldMkLst>
          <pc:docMk/>
          <pc:sldMk cId="788111770" sldId="256"/>
        </pc:sldMkLst>
        <pc:spChg chg="mod">
          <ac:chgData name="Alan Cockerill" userId="72a4d04a02cccf7e" providerId="LiveId" clId="{BFA6231D-7832-4F18-8240-E3D077D92B4C}" dt="2026-06-09T12:07:58.616" v="0" actId="20577"/>
          <ac:spMkLst>
            <pc:docMk/>
            <pc:sldMk cId="788111770" sldId="256"/>
            <ac:spMk id="3" creationId="{00000000-0000-0000-0000-000000000000}"/>
          </ac:spMkLst>
        </pc:spChg>
      </pc:sldChg>
      <pc:sldChg chg="modSp mod">
        <pc:chgData name="Alan Cockerill" userId="72a4d04a02cccf7e" providerId="LiveId" clId="{BFA6231D-7832-4F18-8240-E3D077D92B4C}" dt="2026-06-09T12:11:01.006" v="41" actId="20577"/>
        <pc:sldMkLst>
          <pc:docMk/>
          <pc:sldMk cId="2236581437" sldId="289"/>
        </pc:sldMkLst>
        <pc:spChg chg="mod">
          <ac:chgData name="Alan Cockerill" userId="72a4d04a02cccf7e" providerId="LiveId" clId="{BFA6231D-7832-4F18-8240-E3D077D92B4C}" dt="2026-06-09T12:11:01.006" v="41" actId="20577"/>
          <ac:spMkLst>
            <pc:docMk/>
            <pc:sldMk cId="2236581437" sldId="289"/>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CA2BF3-052B-4613-B6BD-3AFE8E6C3BBF}" type="datetimeFigureOut">
              <a:rPr lang="en-AU" smtClean="0"/>
              <a:t>9/06/2026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CA2BF3-052B-4613-B6BD-3AFE8E6C3BBF}" type="datetimeFigureOut">
              <a:rPr lang="en-AU" smtClean="0"/>
              <a:t>9/06/2026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CA2BF3-052B-4613-B6BD-3AFE8E6C3BBF}" type="datetimeFigureOut">
              <a:rPr lang="en-AU" smtClean="0"/>
              <a:t>9/06/2026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A2BF3-052B-4613-B6BD-3AFE8E6C3BBF}" type="datetimeFigureOut">
              <a:rPr lang="en-AU" smtClean="0"/>
              <a:t>9/06/2026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CA2BF3-052B-4613-B6BD-3AFE8E6C3BBF}" type="datetimeFigureOut">
              <a:rPr lang="en-AU" smtClean="0"/>
              <a:t>9/06/2026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1A2B56D-33A0-4063-A5F2-9AB3AB4DFC86}" type="slidenum">
              <a:rPr lang="en-AU" smtClean="0"/>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10CA2BF3-052B-4613-B6BD-3AFE8E6C3BBF}" type="datetimeFigureOut">
              <a:rPr lang="en-AU" smtClean="0"/>
              <a:t>9/06/2026</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31A2B56D-33A0-4063-A5F2-9AB3AB4DFC86}" type="slidenum">
              <a:rPr lang="en-AU" smtClean="0"/>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9"/>
            <a:ext cx="7772400" cy="1944215"/>
          </a:xfrm>
        </p:spPr>
        <p:txBody>
          <a:bodyPr/>
          <a:lstStyle/>
          <a:p>
            <a:r>
              <a:rPr lang="en-AU" sz="3200" dirty="0"/>
              <a:t>Tales from Pavlysh: </a:t>
            </a:r>
            <a:br>
              <a:rPr lang="en-AU" dirty="0"/>
            </a:br>
            <a:r>
              <a:rPr lang="en-AU" dirty="0"/>
              <a:t>A World of Beauty</a:t>
            </a:r>
          </a:p>
        </p:txBody>
      </p:sp>
      <p:sp>
        <p:nvSpPr>
          <p:cNvPr id="3" name="Subtitle 2"/>
          <p:cNvSpPr>
            <a:spLocks noGrp="1"/>
          </p:cNvSpPr>
          <p:nvPr>
            <p:ph type="subTitle" idx="1"/>
          </p:nvPr>
        </p:nvSpPr>
        <p:spPr>
          <a:xfrm>
            <a:off x="1371600" y="3501008"/>
            <a:ext cx="6400800" cy="2520280"/>
          </a:xfrm>
        </p:spPr>
        <p:txBody>
          <a:bodyPr>
            <a:normAutofit fontScale="62500" lnSpcReduction="20000"/>
          </a:bodyPr>
          <a:lstStyle/>
          <a:p>
            <a:r>
              <a:rPr lang="en-AU" sz="3600" dirty="0"/>
              <a:t>Stories by Vasyl Sukhomlynsky</a:t>
            </a:r>
          </a:p>
          <a:p>
            <a:endParaRPr lang="en-AU" sz="2600" dirty="0"/>
          </a:p>
          <a:p>
            <a:r>
              <a:rPr lang="en-AU" sz="2600" dirty="0"/>
              <a:t>Translation by Alan Cockerill</a:t>
            </a:r>
          </a:p>
          <a:p>
            <a:endParaRPr lang="en-AU" sz="2600" dirty="0"/>
          </a:p>
          <a:p>
            <a:r>
              <a:rPr lang="en-AU" sz="2600" dirty="0"/>
              <a:t>Presentation 1: </a:t>
            </a:r>
          </a:p>
          <a:p>
            <a:r>
              <a:rPr lang="en-AU" sz="2600" dirty="0"/>
              <a:t>Illustrations by year 3 &amp; 4 students </a:t>
            </a:r>
          </a:p>
          <a:p>
            <a:r>
              <a:rPr lang="en-AU" sz="2600" dirty="0"/>
              <a:t>from Ukraine, Russia and Belarus</a:t>
            </a:r>
          </a:p>
          <a:p>
            <a:endParaRPr lang="en-AU" dirty="0"/>
          </a:p>
        </p:txBody>
      </p:sp>
    </p:spTree>
    <p:extLst>
      <p:ext uri="{BB962C8B-B14F-4D97-AF65-F5344CB8AC3E}">
        <p14:creationId xmlns:p14="http://schemas.microsoft.com/office/powerpoint/2010/main" val="78811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836712"/>
            <a:ext cx="6297067" cy="4421065"/>
          </a:xfrm>
        </p:spPr>
      </p:pic>
      <p:sp>
        <p:nvSpPr>
          <p:cNvPr id="13" name="TextBox 12"/>
          <p:cNvSpPr txBox="1"/>
          <p:nvPr/>
        </p:nvSpPr>
        <p:spPr>
          <a:xfrm>
            <a:off x="1115616" y="5661248"/>
            <a:ext cx="6552728" cy="369332"/>
          </a:xfrm>
          <a:prstGeom prst="rect">
            <a:avLst/>
          </a:prstGeom>
          <a:noFill/>
        </p:spPr>
        <p:txBody>
          <a:bodyPr wrap="square" rtlCol="0">
            <a:spAutoFit/>
          </a:bodyPr>
          <a:lstStyle/>
          <a:p>
            <a:r>
              <a:rPr lang="en-AU" dirty="0"/>
              <a:t>This image was chosen for the back cover of the book.</a:t>
            </a:r>
          </a:p>
        </p:txBody>
      </p:sp>
    </p:spTree>
    <p:extLst>
      <p:ext uri="{BB962C8B-B14F-4D97-AF65-F5344CB8AC3E}">
        <p14:creationId xmlns:p14="http://schemas.microsoft.com/office/powerpoint/2010/main" val="1526709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03648" y="620688"/>
            <a:ext cx="4074451" cy="5760640"/>
          </a:xfrm>
        </p:spPr>
      </p:pic>
      <p:sp>
        <p:nvSpPr>
          <p:cNvPr id="9" name="TextBox 8"/>
          <p:cNvSpPr txBox="1"/>
          <p:nvPr/>
        </p:nvSpPr>
        <p:spPr>
          <a:xfrm>
            <a:off x="6228184" y="1412776"/>
            <a:ext cx="2304256" cy="1200329"/>
          </a:xfrm>
          <a:prstGeom prst="rect">
            <a:avLst/>
          </a:prstGeom>
          <a:noFill/>
        </p:spPr>
        <p:txBody>
          <a:bodyPr wrap="square" rtlCol="0">
            <a:spAutoFit/>
          </a:bodyPr>
          <a:lstStyle/>
          <a:p>
            <a:r>
              <a:rPr lang="en-AU" dirty="0"/>
              <a:t>This image was chosen for the front cover of the book.</a:t>
            </a:r>
          </a:p>
        </p:txBody>
      </p:sp>
    </p:spTree>
    <p:extLst>
      <p:ext uri="{BB962C8B-B14F-4D97-AF65-F5344CB8AC3E}">
        <p14:creationId xmlns:p14="http://schemas.microsoft.com/office/powerpoint/2010/main" val="4205095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99592" y="692696"/>
            <a:ext cx="6082630" cy="4302192"/>
          </a:xfrm>
        </p:spPr>
      </p:pic>
      <p:sp>
        <p:nvSpPr>
          <p:cNvPr id="7" name="TextBox 6"/>
          <p:cNvSpPr txBox="1"/>
          <p:nvPr/>
        </p:nvSpPr>
        <p:spPr>
          <a:xfrm>
            <a:off x="971600" y="5445224"/>
            <a:ext cx="7344816" cy="646331"/>
          </a:xfrm>
          <a:prstGeom prst="rect">
            <a:avLst/>
          </a:prstGeom>
          <a:noFill/>
        </p:spPr>
        <p:txBody>
          <a:bodyPr wrap="square" rtlCol="0">
            <a:spAutoFit/>
          </a:bodyPr>
          <a:lstStyle/>
          <a:p>
            <a:r>
              <a:rPr lang="en-AU" dirty="0"/>
              <a:t>Altogether, about 350 illustrations were submitted for this little story.</a:t>
            </a:r>
          </a:p>
        </p:txBody>
      </p:sp>
    </p:spTree>
    <p:extLst>
      <p:ext uri="{BB962C8B-B14F-4D97-AF65-F5344CB8AC3E}">
        <p14:creationId xmlns:p14="http://schemas.microsoft.com/office/powerpoint/2010/main" val="2729855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188641"/>
            <a:ext cx="8424936" cy="936104"/>
          </a:xfrm>
        </p:spPr>
        <p:txBody>
          <a:bodyPr/>
          <a:lstStyle/>
          <a:p>
            <a:r>
              <a:rPr lang="en-AU" dirty="0"/>
              <a:t>The Snowflake and the Drop of Water</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477328"/>
          </a:xfrm>
          <a:prstGeom prst="rect">
            <a:avLst/>
          </a:prstGeom>
          <a:noFill/>
        </p:spPr>
        <p:txBody>
          <a:bodyPr wrap="square" rtlCol="0">
            <a:spAutoFit/>
          </a:bodyPr>
          <a:lstStyle/>
          <a:p>
            <a:r>
              <a:rPr lang="en-AU" dirty="0"/>
              <a:t>Alyonka is running over the ice. Snowflakes are falling, floating in the air. One snowflake settles on </a:t>
            </a:r>
            <a:r>
              <a:rPr lang="en-AU" dirty="0" err="1"/>
              <a:t>Alyonka’s</a:t>
            </a:r>
            <a:r>
              <a:rPr lang="en-AU" dirty="0"/>
              <a:t> sleeve. Alyonka looks at the fluffy snowflake. It is a six-pointed star, so beautiful and shiny that a fairy-tale master might have cut it from a plate of silver.</a:t>
            </a: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699792" y="2608152"/>
            <a:ext cx="5432971" cy="3842694"/>
          </a:xfrm>
        </p:spPr>
      </p:pic>
    </p:spTree>
    <p:extLst>
      <p:ext uri="{BB962C8B-B14F-4D97-AF65-F5344CB8AC3E}">
        <p14:creationId xmlns:p14="http://schemas.microsoft.com/office/powerpoint/2010/main" val="372914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620688"/>
            <a:ext cx="7704856" cy="923330"/>
          </a:xfrm>
          <a:prstGeom prst="rect">
            <a:avLst/>
          </a:prstGeom>
          <a:noFill/>
        </p:spPr>
        <p:txBody>
          <a:bodyPr wrap="square" rtlCol="0">
            <a:spAutoFit/>
          </a:bodyPr>
          <a:lstStyle/>
          <a:p>
            <a:r>
              <a:rPr lang="en-AU" dirty="0"/>
              <a:t>Alyonka bends her face to the snowflake, studying it, admiring it. Suddenly a miracle happens. The snowflake turns into a drop of water.</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30727" y="1772817"/>
            <a:ext cx="6221594" cy="4400480"/>
          </a:xfrm>
        </p:spPr>
      </p:pic>
    </p:spTree>
    <p:extLst>
      <p:ext uri="{BB962C8B-B14F-4D97-AF65-F5344CB8AC3E}">
        <p14:creationId xmlns:p14="http://schemas.microsoft.com/office/powerpoint/2010/main" val="511440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764704"/>
            <a:ext cx="7337115" cy="5151266"/>
          </a:xfrm>
        </p:spPr>
      </p:pic>
    </p:spTree>
    <p:extLst>
      <p:ext uri="{BB962C8B-B14F-4D97-AF65-F5344CB8AC3E}">
        <p14:creationId xmlns:p14="http://schemas.microsoft.com/office/powerpoint/2010/main" val="206544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3568" y="1086049"/>
            <a:ext cx="3581251" cy="4775001"/>
          </a:xfrm>
        </p:spPr>
      </p:pic>
      <p:pic>
        <p:nvPicPr>
          <p:cNvPr id="14" name="Content Placeholder 13"/>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64899" y="1124744"/>
            <a:ext cx="3349949" cy="4736306"/>
          </a:xfrm>
        </p:spPr>
      </p:pic>
    </p:spTree>
    <p:extLst>
      <p:ext uri="{BB962C8B-B14F-4D97-AF65-F5344CB8AC3E}">
        <p14:creationId xmlns:p14="http://schemas.microsoft.com/office/powerpoint/2010/main" val="173412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87624" y="980728"/>
            <a:ext cx="7024988" cy="4968714"/>
          </a:xfrm>
        </p:spPr>
      </p:pic>
    </p:spTree>
    <p:extLst>
      <p:ext uri="{BB962C8B-B14F-4D97-AF65-F5344CB8AC3E}">
        <p14:creationId xmlns:p14="http://schemas.microsoft.com/office/powerpoint/2010/main" val="40342218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So the Butterfly will not Prick Itself</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endParaRPr lang="en-AU" dirty="0"/>
          </a:p>
          <a:p>
            <a:r>
              <a:rPr lang="en-AU" dirty="0"/>
              <a:t>Little Zoya was walking in the garden. She went up to the acacia. On the acacia were very sharp thorns. </a:t>
            </a:r>
          </a:p>
          <a:p>
            <a:r>
              <a:rPr lang="en-AU" dirty="0"/>
              <a:t>A brightly coloured butterfly was flying above the acacia. “Oh!” thought Zoya. “It is dangerous to fly there! What if it flies onto the thorns?”</a:t>
            </a:r>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771800" y="2807062"/>
            <a:ext cx="5216947" cy="3689902"/>
          </a:xfrm>
        </p:spPr>
      </p:pic>
    </p:spTree>
    <p:extLst>
      <p:ext uri="{BB962C8B-B14F-4D97-AF65-F5344CB8AC3E}">
        <p14:creationId xmlns:p14="http://schemas.microsoft.com/office/powerpoint/2010/main" val="135547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1200329"/>
          </a:xfrm>
          <a:prstGeom prst="rect">
            <a:avLst/>
          </a:prstGeom>
          <a:noFill/>
        </p:spPr>
        <p:txBody>
          <a:bodyPr wrap="square" rtlCol="0">
            <a:spAutoFit/>
          </a:bodyPr>
          <a:lstStyle/>
          <a:p>
            <a:r>
              <a:rPr lang="en-AU" dirty="0"/>
              <a:t>Zoya stepped up to the acacia. She broke one thorn, then a second, then a third. Her mother saw her and asked:  “What are you doing, Zoya? Why are you breaking off the thorns?”</a:t>
            </a:r>
          </a:p>
          <a:p>
            <a:r>
              <a:rPr lang="en-AU" dirty="0"/>
              <a:t>“So the butterfly will not prick itself,” answered Zoya.</a:t>
            </a:r>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87624" y="1844824"/>
            <a:ext cx="6297068" cy="4499779"/>
          </a:xfrm>
        </p:spPr>
      </p:pic>
    </p:spTree>
    <p:extLst>
      <p:ext uri="{BB962C8B-B14F-4D97-AF65-F5344CB8AC3E}">
        <p14:creationId xmlns:p14="http://schemas.microsoft.com/office/powerpoint/2010/main" val="148841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stories and the pictures</a:t>
            </a:r>
          </a:p>
        </p:txBody>
      </p:sp>
      <p:sp>
        <p:nvSpPr>
          <p:cNvPr id="3" name="Content Placeholder 2"/>
          <p:cNvSpPr>
            <a:spLocks noGrp="1"/>
          </p:cNvSpPr>
          <p:nvPr>
            <p:ph idx="1"/>
          </p:nvPr>
        </p:nvSpPr>
        <p:spPr>
          <a:xfrm>
            <a:off x="1009443" y="1628800"/>
            <a:ext cx="7125112" cy="4608511"/>
          </a:xfrm>
        </p:spPr>
        <p:txBody>
          <a:bodyPr>
            <a:normAutofit fontScale="85000" lnSpcReduction="20000"/>
          </a:bodyPr>
          <a:lstStyle/>
          <a:p>
            <a:pPr marL="0" indent="0">
              <a:buNone/>
            </a:pPr>
            <a:r>
              <a:rPr lang="en-AU" dirty="0"/>
              <a:t>The stories in this presentation are all written by Vasyl </a:t>
            </a:r>
            <a:r>
              <a:rPr lang="en-AU" dirty="0" err="1"/>
              <a:t>Sukhomlynsky</a:t>
            </a:r>
            <a:r>
              <a:rPr lang="en-AU" dirty="0"/>
              <a:t>, a dedicated teacher and school principal who taught at a school in the Ukrainian village of Pavlysh from 1947 to 1970. Most of </a:t>
            </a:r>
            <a:r>
              <a:rPr lang="en-AU" dirty="0" err="1"/>
              <a:t>Sukhomlynsky’s</a:t>
            </a:r>
            <a:r>
              <a:rPr lang="en-AU" dirty="0"/>
              <a:t> books are written for teachers, but he also wrote many little stories for children. He used these stories to illustrate important values. A selection of 19 stories, all about the beauty of nature, have been published in the picture book </a:t>
            </a:r>
            <a:r>
              <a:rPr lang="en-AU" i="1" dirty="0"/>
              <a:t>Tales from Pavlysh: A World of Beauty</a:t>
            </a:r>
            <a:r>
              <a:rPr lang="en-AU" dirty="0"/>
              <a:t>. </a:t>
            </a:r>
          </a:p>
          <a:p>
            <a:pPr marL="0" indent="0">
              <a:buNone/>
            </a:pPr>
            <a:r>
              <a:rPr lang="en-AU" sz="1400" dirty="0"/>
              <a:t>(The text of these stories is subject to copyright, and may not be used for commercial purposes without the permission of EJR Language Service Pty. Ltd. It is, however, permitted to freely circulate this presentation to schools.)</a:t>
            </a:r>
          </a:p>
          <a:p>
            <a:pPr marL="0" indent="0">
              <a:buNone/>
            </a:pPr>
            <a:endParaRPr lang="en-AU" dirty="0"/>
          </a:p>
          <a:p>
            <a:pPr marL="0" indent="0">
              <a:buNone/>
            </a:pPr>
            <a:r>
              <a:rPr lang="en-AU" dirty="0"/>
              <a:t>The pictures in this presentation were entered in a competition to illustrate the 19 stories. Thousands of children, mostly from Ukraine, sent in their entries. Only 23 of the pictures could be used in the book </a:t>
            </a:r>
            <a:r>
              <a:rPr lang="en-AU" i="1" dirty="0"/>
              <a:t>Tales from Pavlysh: A World of Beauty</a:t>
            </a:r>
            <a:r>
              <a:rPr lang="en-AU" dirty="0"/>
              <a:t>, and it was very difficult to choose them from all the beautiful pictures that were sent in. This presentation, and the other three that go with it, are designed to show Australian children more of the competition entries. It is hoped that Australian children will be inspired to create some beautiful pictures of their own. The illustrations in this first presentation are by students in years 3 &amp; 4. Other presentations contain pictures by students in years 5 &amp; 6, 7-9, and 10 &amp; 11.</a:t>
            </a:r>
          </a:p>
        </p:txBody>
      </p:sp>
    </p:spTree>
    <p:extLst>
      <p:ext uri="{BB962C8B-B14F-4D97-AF65-F5344CB8AC3E}">
        <p14:creationId xmlns:p14="http://schemas.microsoft.com/office/powerpoint/2010/main" val="374682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55576" y="836712"/>
            <a:ext cx="7319402" cy="5184576"/>
          </a:xfrm>
        </p:spPr>
      </p:pic>
    </p:spTree>
    <p:extLst>
      <p:ext uri="{BB962C8B-B14F-4D97-AF65-F5344CB8AC3E}">
        <p14:creationId xmlns:p14="http://schemas.microsoft.com/office/powerpoint/2010/main" val="178408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55576" y="1052736"/>
            <a:ext cx="6370662" cy="4505915"/>
          </a:xfrm>
        </p:spPr>
      </p:pic>
    </p:spTree>
    <p:extLst>
      <p:ext uri="{BB962C8B-B14F-4D97-AF65-F5344CB8AC3E}">
        <p14:creationId xmlns:p14="http://schemas.microsoft.com/office/powerpoint/2010/main" val="118166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1628" y="980728"/>
            <a:ext cx="3477229" cy="4880322"/>
          </a:xfrm>
        </p:spPr>
      </p:pic>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8570" y="1052736"/>
            <a:ext cx="3415906" cy="4808314"/>
          </a:xfrm>
        </p:spPr>
      </p:pic>
    </p:spTree>
    <p:extLst>
      <p:ext uri="{BB962C8B-B14F-4D97-AF65-F5344CB8AC3E}">
        <p14:creationId xmlns:p14="http://schemas.microsoft.com/office/powerpoint/2010/main" val="3102401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How the Ant Crossed the Stream</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1754326"/>
          </a:xfrm>
          <a:prstGeom prst="rect">
            <a:avLst/>
          </a:prstGeom>
          <a:noFill/>
        </p:spPr>
        <p:txBody>
          <a:bodyPr wrap="square" rtlCol="0">
            <a:spAutoFit/>
          </a:bodyPr>
          <a:lstStyle/>
          <a:p>
            <a:endParaRPr lang="en-AU" dirty="0"/>
          </a:p>
          <a:p>
            <a:r>
              <a:rPr lang="en-AU" dirty="0"/>
              <a:t>In the summertime a little ant was running along a path. He was looking for food as he had little children at home.</a:t>
            </a:r>
          </a:p>
          <a:p>
            <a:r>
              <a:rPr lang="en-AU" dirty="0"/>
              <a:t>Suddenly the path was cut by a trickle of water. On the other side of the water lay some sweet-scented grains. How could he get to them?</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555776" y="2708920"/>
            <a:ext cx="4649655" cy="3487241"/>
          </a:xfrm>
        </p:spPr>
      </p:pic>
    </p:spTree>
    <p:extLst>
      <p:ext uri="{BB962C8B-B14F-4D97-AF65-F5344CB8AC3E}">
        <p14:creationId xmlns:p14="http://schemas.microsoft.com/office/powerpoint/2010/main" val="1481509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923330"/>
          </a:xfrm>
          <a:prstGeom prst="rect">
            <a:avLst/>
          </a:prstGeom>
          <a:noFill/>
        </p:spPr>
        <p:txBody>
          <a:bodyPr wrap="square" rtlCol="0">
            <a:spAutoFit/>
          </a:bodyPr>
          <a:lstStyle/>
          <a:p>
            <a:r>
              <a:rPr lang="en-AU" dirty="0"/>
              <a:t>The ant saw a tall blade of rye-grass growing by the water. The ant cut down the blade of grass with his teeth, as sharp as knives. The blade of grass fell across the water.</a:t>
            </a: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331640" y="1593696"/>
            <a:ext cx="6801123" cy="4810376"/>
          </a:xfrm>
        </p:spPr>
      </p:pic>
    </p:spTree>
    <p:extLst>
      <p:ext uri="{BB962C8B-B14F-4D97-AF65-F5344CB8AC3E}">
        <p14:creationId xmlns:p14="http://schemas.microsoft.com/office/powerpoint/2010/main" val="3228682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772816"/>
            <a:ext cx="6220867" cy="4412928"/>
          </a:xfrm>
        </p:spPr>
      </p:pic>
      <p:sp>
        <p:nvSpPr>
          <p:cNvPr id="9" name="TextBox 8"/>
          <p:cNvSpPr txBox="1"/>
          <p:nvPr/>
        </p:nvSpPr>
        <p:spPr>
          <a:xfrm>
            <a:off x="317412" y="523529"/>
            <a:ext cx="8280920" cy="1477328"/>
          </a:xfrm>
          <a:prstGeom prst="rect">
            <a:avLst/>
          </a:prstGeom>
          <a:noFill/>
        </p:spPr>
        <p:txBody>
          <a:bodyPr wrap="square" rtlCol="0">
            <a:spAutoFit/>
          </a:bodyPr>
          <a:lstStyle/>
          <a:p>
            <a:r>
              <a:rPr lang="en-AU" dirty="0"/>
              <a:t>The ant crossed over to the other side, and there were the sweet-scented grains. “I’m coming, children,” he called. “I’m bringing you some food!”</a:t>
            </a:r>
          </a:p>
          <a:p>
            <a:endParaRPr lang="en-AU" dirty="0"/>
          </a:p>
          <a:p>
            <a:endParaRPr lang="en-AU" dirty="0"/>
          </a:p>
        </p:txBody>
      </p:sp>
    </p:spTree>
    <p:extLst>
      <p:ext uri="{BB962C8B-B14F-4D97-AF65-F5344CB8AC3E}">
        <p14:creationId xmlns:p14="http://schemas.microsoft.com/office/powerpoint/2010/main" val="3845584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27584" y="836712"/>
            <a:ext cx="7431992" cy="5256584"/>
          </a:xfrm>
        </p:spPr>
      </p:pic>
    </p:spTree>
    <p:extLst>
      <p:ext uri="{BB962C8B-B14F-4D97-AF65-F5344CB8AC3E}">
        <p14:creationId xmlns:p14="http://schemas.microsoft.com/office/powerpoint/2010/main" val="1156702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7584" y="908720"/>
            <a:ext cx="6657107" cy="4701580"/>
          </a:xfrm>
        </p:spPr>
      </p:pic>
    </p:spTree>
    <p:extLst>
      <p:ext uri="{BB962C8B-B14F-4D97-AF65-F5344CB8AC3E}">
        <p14:creationId xmlns:p14="http://schemas.microsoft.com/office/powerpoint/2010/main" val="55498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675724"/>
            <a:ext cx="7448955" cy="924475"/>
          </a:xfrm>
        </p:spPr>
        <p:txBody>
          <a:bodyPr/>
          <a:lstStyle/>
          <a:p>
            <a:r>
              <a:rPr lang="en-AU" dirty="0"/>
              <a:t>The Picture Book</a:t>
            </a:r>
          </a:p>
        </p:txBody>
      </p:sp>
      <p:sp>
        <p:nvSpPr>
          <p:cNvPr id="3" name="Content Placeholder 2"/>
          <p:cNvSpPr>
            <a:spLocks noGrp="1"/>
          </p:cNvSpPr>
          <p:nvPr>
            <p:ph sz="half" idx="1"/>
          </p:nvPr>
        </p:nvSpPr>
        <p:spPr>
          <a:xfrm>
            <a:off x="611560" y="1772817"/>
            <a:ext cx="3960440" cy="4088234"/>
          </a:xfrm>
        </p:spPr>
        <p:txBody>
          <a:bodyPr>
            <a:normAutofit/>
          </a:bodyPr>
          <a:lstStyle/>
          <a:p>
            <a:pPr marL="0" indent="0">
              <a:buNone/>
            </a:pPr>
            <a:r>
              <a:rPr lang="en-AU" dirty="0"/>
              <a:t>You can buy the picture book containing 19 stories by Sukhomlynsky, illustrated by students from Ukraine and Belarus, from major online retailers.</a:t>
            </a:r>
            <a:endParaRPr lang="en-AU" sz="1600" dirty="0"/>
          </a:p>
          <a:p>
            <a:pPr marL="0" indent="0">
              <a:buNone/>
            </a:pPr>
            <a:r>
              <a:rPr lang="en-AU" sz="1400"/>
              <a:t>EJR </a:t>
            </a:r>
            <a:r>
              <a:rPr lang="en-AU" sz="1400" dirty="0"/>
              <a:t>Language Service Pty. Ltd.</a:t>
            </a:r>
          </a:p>
          <a:p>
            <a:pPr marL="0" indent="0">
              <a:buNone/>
            </a:pPr>
            <a:r>
              <a:rPr lang="en-AU" sz="1400" dirty="0"/>
              <a:t>An Australian company.</a:t>
            </a:r>
          </a:p>
          <a:p>
            <a:pPr marL="0" indent="0">
              <a:buNone/>
            </a:pPr>
            <a:r>
              <a:rPr lang="en-AU" sz="1400" dirty="0"/>
              <a:t>Copyright © 2013 EJR Language Service Pty. Ltd. All rights reserved.</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220072" y="764704"/>
            <a:ext cx="3565566" cy="5315639"/>
          </a:xfrm>
        </p:spPr>
      </p:pic>
    </p:spTree>
    <p:extLst>
      <p:ext uri="{BB962C8B-B14F-4D97-AF65-F5344CB8AC3E}">
        <p14:creationId xmlns:p14="http://schemas.microsoft.com/office/powerpoint/2010/main" val="223658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a:t>How can the Bumblebee get out?</a:t>
            </a:r>
          </a:p>
        </p:txBody>
      </p:sp>
      <p:sp>
        <p:nvSpPr>
          <p:cNvPr id="7" name="Content Placeholder 6"/>
          <p:cNvSpPr>
            <a:spLocks noGrp="1"/>
          </p:cNvSpPr>
          <p:nvPr>
            <p:ph sz="half" idx="1"/>
          </p:nvPr>
        </p:nvSpPr>
        <p:spPr/>
        <p:txBody>
          <a:bodyPr>
            <a:normAutofit/>
          </a:bodyPr>
          <a:lstStyle/>
          <a:p>
            <a:pPr marL="0" indent="0">
              <a:buNone/>
            </a:pPr>
            <a:r>
              <a:rPr lang="en-AU" dirty="0"/>
              <a:t>A bumblebee, yellow and furry, flew into the classroom. For a long time it flew around and then it flew over to the window. It beat against the glass and cried, but it could not get out.</a:t>
            </a:r>
          </a:p>
        </p:txBody>
      </p:sp>
      <p:pic>
        <p:nvPicPr>
          <p:cNvPr id="15" name="Content Placeholder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4900" y="1809750"/>
            <a:ext cx="2865450" cy="4051300"/>
          </a:xfrm>
        </p:spPr>
      </p:pic>
    </p:spTree>
    <p:extLst>
      <p:ext uri="{BB962C8B-B14F-4D97-AF65-F5344CB8AC3E}">
        <p14:creationId xmlns:p14="http://schemas.microsoft.com/office/powerpoint/2010/main" val="374870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When the children arrived at school, the bumblebee was quietly crawling across the window pane. Sometimes it tried to fly, but it had no strength left.</a:t>
            </a:r>
          </a:p>
          <a:p>
            <a:pPr marL="0" indent="0">
              <a:buNone/>
            </a:pPr>
            <a:r>
              <a:rPr lang="en-AU" dirty="0"/>
              <a:t>The bumblebee was crawling over the glass. Nobody took any notice of the poor bumblebee, except for Nina, the smallest girl in the class, who stared at it all the time.</a:t>
            </a:r>
          </a:p>
          <a:p>
            <a:pPr marL="0" indent="0">
              <a:buNone/>
            </a:pPr>
            <a:endParaRPr lang="en-AU"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64900" y="1020720"/>
            <a:ext cx="3423524" cy="4840330"/>
          </a:xfrm>
        </p:spPr>
      </p:pic>
    </p:spTree>
    <p:extLst>
      <p:ext uri="{BB962C8B-B14F-4D97-AF65-F5344CB8AC3E}">
        <p14:creationId xmlns:p14="http://schemas.microsoft.com/office/powerpoint/2010/main" val="281403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764704"/>
            <a:ext cx="4038600" cy="5361459"/>
          </a:xfrm>
        </p:spPr>
        <p:txBody>
          <a:bodyPr>
            <a:normAutofit/>
          </a:bodyPr>
          <a:lstStyle/>
          <a:p>
            <a:pPr marL="0" indent="0">
              <a:buNone/>
            </a:pPr>
            <a:r>
              <a:rPr lang="en-AU" dirty="0"/>
              <a:t>Nina wanted so much to go up to the bumblebee, to take it in the palm of her hand, to lift it up to the open ventilation window, and let it out.</a:t>
            </a:r>
          </a:p>
          <a:p>
            <a:pPr marL="0" indent="0">
              <a:buNone/>
            </a:pPr>
            <a:r>
              <a:rPr lang="en-AU" dirty="0"/>
              <a:t>Nina could not wait for the break.</a:t>
            </a:r>
          </a:p>
          <a:p>
            <a:pPr marL="0" indent="0">
              <a:buNone/>
            </a:pPr>
            <a:r>
              <a:rPr lang="en-AU" dirty="0"/>
              <a:t>If only the time would go faster.</a:t>
            </a:r>
          </a:p>
          <a:p>
            <a:pPr marL="0" indent="0">
              <a:buNone/>
            </a:pPr>
            <a:r>
              <a:rPr lang="en-AU" dirty="0"/>
              <a:t>If only the bell could ring sooner.</a:t>
            </a:r>
          </a:p>
          <a:p>
            <a:pPr marL="0" indent="0">
              <a:buNone/>
            </a:pPr>
            <a:endParaRPr lang="en-AU"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49704" y="817104"/>
            <a:ext cx="3782736" cy="5348200"/>
          </a:xfrm>
        </p:spPr>
      </p:pic>
    </p:spTree>
    <p:extLst>
      <p:ext uri="{BB962C8B-B14F-4D97-AF65-F5344CB8AC3E}">
        <p14:creationId xmlns:p14="http://schemas.microsoft.com/office/powerpoint/2010/main" val="25602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94905" y="981075"/>
            <a:ext cx="7227216" cy="5111750"/>
          </a:xfrm>
        </p:spPr>
      </p:pic>
    </p:spTree>
    <p:extLst>
      <p:ext uri="{BB962C8B-B14F-4D97-AF65-F5344CB8AC3E}">
        <p14:creationId xmlns:p14="http://schemas.microsoft.com/office/powerpoint/2010/main" val="26965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952955" y="980729"/>
            <a:ext cx="6719331" cy="4752528"/>
          </a:xfrm>
        </p:spPr>
      </p:pic>
    </p:spTree>
    <p:extLst>
      <p:ext uri="{BB962C8B-B14F-4D97-AF65-F5344CB8AC3E}">
        <p14:creationId xmlns:p14="http://schemas.microsoft.com/office/powerpoint/2010/main" val="1524793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188641"/>
            <a:ext cx="7448955" cy="936104"/>
          </a:xfrm>
        </p:spPr>
        <p:txBody>
          <a:bodyPr/>
          <a:lstStyle/>
          <a:p>
            <a:r>
              <a:rPr lang="en-AU" dirty="0"/>
              <a:t>Why the Rooster has a Comb</a:t>
            </a:r>
          </a:p>
        </p:txBody>
      </p:sp>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1052736"/>
            <a:ext cx="7488832" cy="923330"/>
          </a:xfrm>
          <a:prstGeom prst="rect">
            <a:avLst/>
          </a:prstGeom>
          <a:noFill/>
        </p:spPr>
        <p:txBody>
          <a:bodyPr wrap="square" rtlCol="0">
            <a:spAutoFit/>
          </a:bodyPr>
          <a:lstStyle/>
          <a:p>
            <a:r>
              <a:rPr lang="en-AU" dirty="0"/>
              <a:t>Our rooster has a red comb. At night, as soon as the hens settle on their roost, he takes his comb and brushes his many-coloured tail. That is why his tail is so magnificent.</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619672" y="2319521"/>
            <a:ext cx="5743357" cy="4062229"/>
          </a:xfrm>
        </p:spPr>
      </p:pic>
    </p:spTree>
    <p:extLst>
      <p:ext uri="{BB962C8B-B14F-4D97-AF65-F5344CB8AC3E}">
        <p14:creationId xmlns:p14="http://schemas.microsoft.com/office/powerpoint/2010/main" val="1246411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1009442" y="1556793"/>
            <a:ext cx="7162958" cy="1296144"/>
          </a:xfrm>
        </p:spPr>
        <p:txBody>
          <a:bodyPr>
            <a:normAutofit/>
          </a:bodyPr>
          <a:lstStyle/>
          <a:p>
            <a:pPr marL="0" indent="0">
              <a:buNone/>
            </a:pPr>
            <a:endParaRPr lang="en-AU" dirty="0"/>
          </a:p>
          <a:p>
            <a:pPr marL="0" indent="0">
              <a:buNone/>
            </a:pPr>
            <a:endParaRPr lang="en-AU" dirty="0"/>
          </a:p>
        </p:txBody>
      </p:sp>
      <p:sp>
        <p:nvSpPr>
          <p:cNvPr id="3" name="TextBox 2"/>
          <p:cNvSpPr txBox="1"/>
          <p:nvPr/>
        </p:nvSpPr>
        <p:spPr>
          <a:xfrm>
            <a:off x="683568" y="332656"/>
            <a:ext cx="7704856" cy="646331"/>
          </a:xfrm>
          <a:prstGeom prst="rect">
            <a:avLst/>
          </a:prstGeom>
          <a:noFill/>
        </p:spPr>
        <p:txBody>
          <a:bodyPr wrap="square" rtlCol="0">
            <a:spAutoFit/>
          </a:bodyPr>
          <a:lstStyle/>
          <a:p>
            <a:r>
              <a:rPr lang="en-AU" dirty="0"/>
              <a:t>He brushes his tail and puts his comb back on his head. Then during the day he walks around, showing off.</a:t>
            </a:r>
          </a:p>
        </p:txBody>
      </p:sp>
      <p:pic>
        <p:nvPicPr>
          <p:cNvPr id="11" name="Content Placeholder 10"/>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115616" y="1700808"/>
            <a:ext cx="6657107" cy="4708515"/>
          </a:xfrm>
        </p:spPr>
      </p:pic>
    </p:spTree>
    <p:extLst>
      <p:ext uri="{BB962C8B-B14F-4D97-AF65-F5344CB8AC3E}">
        <p14:creationId xmlns:p14="http://schemas.microsoft.com/office/powerpoint/2010/main" val="915184169"/>
      </p:ext>
    </p:extLst>
  </p:cSld>
  <p:clrMapOvr>
    <a:masterClrMapping/>
  </p:clrMapOvr>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387</TotalTime>
  <Words>988</Words>
  <Application>Microsoft Office PowerPoint</Application>
  <PresentationFormat>On-screen Show (4:3)</PresentationFormat>
  <Paragraphs>47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Courier New</vt:lpstr>
      <vt:lpstr>Verdana</vt:lpstr>
      <vt:lpstr>Wingdings 2</vt:lpstr>
      <vt:lpstr>Autumn</vt:lpstr>
      <vt:lpstr>Tales from Pavlysh:  A World of Beauty</vt:lpstr>
      <vt:lpstr>The stories and the pictures</vt:lpstr>
      <vt:lpstr>How can the Bumblebee get out?</vt:lpstr>
      <vt:lpstr>PowerPoint Presentation</vt:lpstr>
      <vt:lpstr>PowerPoint Presentation</vt:lpstr>
      <vt:lpstr>PowerPoint Presentation</vt:lpstr>
      <vt:lpstr>PowerPoint Presentation</vt:lpstr>
      <vt:lpstr>Why the Rooster has a Comb</vt:lpstr>
      <vt:lpstr>PowerPoint Presentation</vt:lpstr>
      <vt:lpstr>PowerPoint Presentation</vt:lpstr>
      <vt:lpstr>PowerPoint Presentation</vt:lpstr>
      <vt:lpstr>PowerPoint Presentation</vt:lpstr>
      <vt:lpstr>The Snowflake and the Drop of Water</vt:lpstr>
      <vt:lpstr>PowerPoint Presentation</vt:lpstr>
      <vt:lpstr>PowerPoint Presentation</vt:lpstr>
      <vt:lpstr>PowerPoint Presentation</vt:lpstr>
      <vt:lpstr>PowerPoint Presentation</vt:lpstr>
      <vt:lpstr>So the Butterfly will not Prick Itself</vt:lpstr>
      <vt:lpstr>PowerPoint Presentation</vt:lpstr>
      <vt:lpstr>PowerPoint Presentation</vt:lpstr>
      <vt:lpstr>PowerPoint Presentation</vt:lpstr>
      <vt:lpstr>PowerPoint Presentation</vt:lpstr>
      <vt:lpstr>How the Ant Crossed the Stream</vt:lpstr>
      <vt:lpstr>PowerPoint Presentation</vt:lpstr>
      <vt:lpstr>PowerPoint Presentation</vt:lpstr>
      <vt:lpstr>PowerPoint Presentation</vt:lpstr>
      <vt:lpstr>PowerPoint Presentation</vt:lpstr>
      <vt:lpstr>The Picture Book</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Tales from Pavlysh:  A World of Beauty</dc:title>
  <dc:creator>Cockerill</dc:creator>
  <cp:lastModifiedBy>Alan Cockerill</cp:lastModifiedBy>
  <cp:revision>27</cp:revision>
  <dcterms:created xsi:type="dcterms:W3CDTF">2013-08-17T06:39:46Z</dcterms:created>
  <dcterms:modified xsi:type="dcterms:W3CDTF">2026-06-09T12:11:02Z</dcterms:modified>
</cp:coreProperties>
</file>