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57" r:id="rId4"/>
    <p:sldId id="258" r:id="rId5"/>
    <p:sldId id="259" r:id="rId6"/>
    <p:sldId id="260" r:id="rId7"/>
    <p:sldId id="262" r:id="rId8"/>
    <p:sldId id="267" r:id="rId9"/>
    <p:sldId id="264" r:id="rId10"/>
    <p:sldId id="290" r:id="rId11"/>
    <p:sldId id="291" r:id="rId12"/>
    <p:sldId id="268" r:id="rId13"/>
    <p:sldId id="269" r:id="rId14"/>
    <p:sldId id="270" r:id="rId15"/>
    <p:sldId id="271" r:id="rId16"/>
    <p:sldId id="272" r:id="rId17"/>
    <p:sldId id="273" r:id="rId18"/>
    <p:sldId id="274" r:id="rId19"/>
    <p:sldId id="275" r:id="rId20"/>
    <p:sldId id="276" r:id="rId21"/>
    <p:sldId id="2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A2BF3-052B-4613-B6BD-3AFE8E6C3BBF}" type="datetimeFigureOut">
              <a:rPr lang="en-AU" smtClean="0"/>
              <a:t>18/08/2013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A2BF3-052B-4613-B6BD-3AFE8E6C3BBF}" type="datetimeFigureOut">
              <a:rPr lang="en-AU" smtClean="0"/>
              <a:t>18/08/2013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A2BF3-052B-4613-B6BD-3AFE8E6C3BBF}" type="datetimeFigureOut">
              <a:rPr lang="en-AU" smtClean="0"/>
              <a:t>18/08/2013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2BF3-052B-4613-B6BD-3AFE8E6C3BBF}" type="datetimeFigureOut">
              <a:rPr lang="en-AU" smtClean="0"/>
              <a:t>18/08/2013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18/08/2013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0CA2BF3-052B-4613-B6BD-3AFE8E6C3BBF}" type="datetimeFigureOut">
              <a:rPr lang="en-AU" smtClean="0"/>
              <a:t>18/08/2013</a:t>
            </a:fld>
            <a:endParaRPr lang="en-A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A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31A2B56D-33A0-4063-A5F2-9AB3AB4DFC86}" type="slidenum">
              <a:rPr lang="en-AU" smtClean="0"/>
              <a:t>‹#›</a:t>
            </a:fld>
            <a:endParaRPr lang="en-A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holistic-education-books.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944215"/>
          </a:xfrm>
        </p:spPr>
        <p:txBody>
          <a:bodyPr/>
          <a:lstStyle/>
          <a:p>
            <a:r>
              <a:rPr lang="en-AU" sz="3200" dirty="0" smtClean="0"/>
              <a:t>Tales from Pavlysh: </a:t>
            </a:r>
            <a:r>
              <a:rPr lang="en-AU" dirty="0" smtClean="0"/>
              <a:t/>
            </a:r>
            <a:br>
              <a:rPr lang="en-AU" dirty="0" smtClean="0"/>
            </a:br>
            <a:r>
              <a:rPr lang="en-AU" dirty="0" smtClean="0"/>
              <a:t>A World of Beauty</a:t>
            </a:r>
            <a:endParaRPr lang="en-AU" dirty="0"/>
          </a:p>
        </p:txBody>
      </p:sp>
      <p:sp>
        <p:nvSpPr>
          <p:cNvPr id="3" name="Subtitle 2"/>
          <p:cNvSpPr>
            <a:spLocks noGrp="1"/>
          </p:cNvSpPr>
          <p:nvPr>
            <p:ph type="subTitle" idx="1"/>
          </p:nvPr>
        </p:nvSpPr>
        <p:spPr>
          <a:xfrm>
            <a:off x="1371600" y="3501008"/>
            <a:ext cx="6400800" cy="2520280"/>
          </a:xfrm>
        </p:spPr>
        <p:txBody>
          <a:bodyPr>
            <a:normAutofit fontScale="62500" lnSpcReduction="20000"/>
          </a:bodyPr>
          <a:lstStyle/>
          <a:p>
            <a:r>
              <a:rPr lang="en-AU" sz="3600" dirty="0" smtClean="0"/>
              <a:t>Stories by Vasyl Sukhomlinsky</a:t>
            </a:r>
          </a:p>
          <a:p>
            <a:endParaRPr lang="en-AU" sz="2600" dirty="0" smtClean="0"/>
          </a:p>
          <a:p>
            <a:r>
              <a:rPr lang="en-AU" sz="2600" dirty="0" smtClean="0"/>
              <a:t>Translation by Alan Cockerill</a:t>
            </a:r>
          </a:p>
          <a:p>
            <a:endParaRPr lang="en-AU" sz="2600" dirty="0"/>
          </a:p>
          <a:p>
            <a:r>
              <a:rPr lang="en-AU" sz="2600" dirty="0" smtClean="0"/>
              <a:t>Presentation 4: </a:t>
            </a:r>
          </a:p>
          <a:p>
            <a:r>
              <a:rPr lang="en-AU" sz="2600" dirty="0" smtClean="0"/>
              <a:t>Illustrations by year 10 &amp; 11 students </a:t>
            </a:r>
          </a:p>
          <a:p>
            <a:r>
              <a:rPr lang="en-AU" sz="2600" dirty="0" smtClean="0"/>
              <a:t>from Ukraine, Russia and Belarus</a:t>
            </a:r>
          </a:p>
          <a:p>
            <a:endParaRPr lang="en-AU" dirty="0" smtClean="0"/>
          </a:p>
        </p:txBody>
      </p:sp>
    </p:spTree>
    <p:extLst>
      <p:ext uri="{BB962C8B-B14F-4D97-AF65-F5344CB8AC3E}">
        <p14:creationId xmlns:p14="http://schemas.microsoft.com/office/powerpoint/2010/main" val="788111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9"/>
            <a:ext cx="7859216" cy="1656183"/>
          </a:xfrm>
        </p:spPr>
        <p:txBody>
          <a:bodyPr>
            <a:normAutofit/>
          </a:bodyPr>
          <a:lstStyle/>
          <a:p>
            <a:pPr marL="0" indent="0">
              <a:buNone/>
            </a:pPr>
            <a:r>
              <a:rPr lang="en-AU" dirty="0" smtClean="0"/>
              <a:t>The </a:t>
            </a:r>
            <a:r>
              <a:rPr lang="en-AU" dirty="0"/>
              <a:t>butterfly fluttered to a rose blossom, and settled on it. The rose woke up and looked around. The sun was already shining.</a:t>
            </a:r>
          </a:p>
          <a:p>
            <a:endParaRPr lang="en-AU"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71600" y="1772816"/>
            <a:ext cx="6312102" cy="4464496"/>
          </a:xfrm>
        </p:spPr>
      </p:pic>
    </p:spTree>
    <p:extLst>
      <p:ext uri="{BB962C8B-B14F-4D97-AF65-F5344CB8AC3E}">
        <p14:creationId xmlns:p14="http://schemas.microsoft.com/office/powerpoint/2010/main" val="3081675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908720"/>
            <a:ext cx="7305596" cy="5167186"/>
          </a:xfrm>
        </p:spPr>
      </p:pic>
    </p:spTree>
    <p:extLst>
      <p:ext uri="{BB962C8B-B14F-4D97-AF65-F5344CB8AC3E}">
        <p14:creationId xmlns:p14="http://schemas.microsoft.com/office/powerpoint/2010/main" val="308167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5576" y="764704"/>
            <a:ext cx="6767086" cy="5152854"/>
          </a:xfrm>
        </p:spPr>
      </p:pic>
    </p:spTree>
    <p:extLst>
      <p:ext uri="{BB962C8B-B14F-4D97-AF65-F5344CB8AC3E}">
        <p14:creationId xmlns:p14="http://schemas.microsoft.com/office/powerpoint/2010/main" val="2729855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675724"/>
            <a:ext cx="7376947" cy="924475"/>
          </a:xfrm>
        </p:spPr>
        <p:txBody>
          <a:bodyPr/>
          <a:lstStyle/>
          <a:p>
            <a:r>
              <a:rPr lang="en-AU" dirty="0" smtClean="0"/>
              <a:t>An Unusual Hunter</a:t>
            </a:r>
            <a:endParaRPr lang="en-AU" dirty="0"/>
          </a:p>
        </p:txBody>
      </p:sp>
      <p:sp>
        <p:nvSpPr>
          <p:cNvPr id="7" name="Content Placeholder 6"/>
          <p:cNvSpPr>
            <a:spLocks noGrp="1"/>
          </p:cNvSpPr>
          <p:nvPr>
            <p:ph sz="half" idx="1"/>
          </p:nvPr>
        </p:nvSpPr>
        <p:spPr>
          <a:xfrm>
            <a:off x="611560" y="1916832"/>
            <a:ext cx="3869159" cy="4320480"/>
          </a:xfrm>
        </p:spPr>
        <p:txBody>
          <a:bodyPr>
            <a:normAutofit/>
          </a:bodyPr>
          <a:lstStyle/>
          <a:p>
            <a:pPr marL="0" indent="0">
              <a:buNone/>
            </a:pPr>
            <a:r>
              <a:rPr lang="en-AU" dirty="0"/>
              <a:t>In our village lives Grandpa </a:t>
            </a:r>
            <a:r>
              <a:rPr lang="en-AU" dirty="0" err="1"/>
              <a:t>Maksim</a:t>
            </a:r>
            <a:r>
              <a:rPr lang="en-AU" dirty="0"/>
              <a:t>. Everyone says he is a hunter. As soon as the season for hunting hares or ducks begins, Grandpa goes to the forest with his gun. Every day he leaves early in the morning and does not return until evening</a:t>
            </a:r>
            <a:r>
              <a:rPr lang="en-AU" dirty="0" smtClean="0"/>
              <a:t>.</a:t>
            </a:r>
            <a:endParaRPr lang="en-AU"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1602284"/>
            <a:ext cx="3312368" cy="4810702"/>
          </a:xfrm>
        </p:spPr>
      </p:pic>
    </p:spTree>
    <p:extLst>
      <p:ext uri="{BB962C8B-B14F-4D97-AF65-F5344CB8AC3E}">
        <p14:creationId xmlns:p14="http://schemas.microsoft.com/office/powerpoint/2010/main" val="146800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48680"/>
            <a:ext cx="3754760" cy="5688632"/>
          </a:xfrm>
        </p:spPr>
        <p:txBody>
          <a:bodyPr>
            <a:normAutofit/>
          </a:bodyPr>
          <a:lstStyle/>
          <a:p>
            <a:pPr marL="0" indent="0">
              <a:buNone/>
            </a:pPr>
            <a:r>
              <a:rPr lang="en-AU" dirty="0"/>
              <a:t>But what an unusual hunter he is! He never brings home a hare or a duck. He comes back with an empty sack. Once he did bring home a little baby hare. He found it under a bush. The hare had a broken leg. Grandpa made a splint from two sticks and bandaged its little leg. After a week the leg mended and Grandpa took the little hare back to the field</a:t>
            </a:r>
            <a:r>
              <a:rPr lang="en-AU" dirty="0" smtClean="0"/>
              <a:t>.</a:t>
            </a: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980728"/>
            <a:ext cx="3691999" cy="5219911"/>
          </a:xfrm>
        </p:spPr>
      </p:pic>
    </p:spTree>
    <p:extLst>
      <p:ext uri="{BB962C8B-B14F-4D97-AF65-F5344CB8AC3E}">
        <p14:creationId xmlns:p14="http://schemas.microsoft.com/office/powerpoint/2010/main" val="1385241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Why is Grandpa </a:t>
            </a:r>
            <a:r>
              <a:rPr lang="en-AU" dirty="0" err="1"/>
              <a:t>Maksim</a:t>
            </a:r>
            <a:r>
              <a:rPr lang="en-AU" dirty="0"/>
              <a:t> so hopeless at hunting?</a:t>
            </a:r>
          </a:p>
          <a:p>
            <a:pPr marL="0" indent="0">
              <a:buNone/>
            </a:pPr>
            <a:r>
              <a:rPr lang="en-AU" dirty="0"/>
              <a:t>One day the children followed Grandpa. They wanted to see how he hunted. They saw him put his gun under a bush, and start walking through the forest laying hay under the bushes for the hares.</a:t>
            </a:r>
          </a:p>
          <a:p>
            <a:pPr marL="0" indent="0">
              <a:buNone/>
            </a:pPr>
            <a:r>
              <a:rPr lang="en-AU" dirty="0"/>
              <a:t>Then the children understood why Grandpa </a:t>
            </a:r>
            <a:r>
              <a:rPr lang="en-AU" dirty="0" err="1"/>
              <a:t>Maksim</a:t>
            </a:r>
            <a:r>
              <a:rPr lang="en-AU" dirty="0"/>
              <a:t> is such an unusual hunter</a:t>
            </a:r>
            <a:r>
              <a:rPr lang="en-AU" dirty="0" smtClean="0"/>
              <a:t>.</a:t>
            </a:r>
            <a:endParaRPr lang="en-AU"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980728"/>
            <a:ext cx="3838126" cy="5363321"/>
          </a:xfrm>
        </p:spPr>
      </p:pic>
    </p:spTree>
    <p:extLst>
      <p:ext uri="{BB962C8B-B14F-4D97-AF65-F5344CB8AC3E}">
        <p14:creationId xmlns:p14="http://schemas.microsoft.com/office/powerpoint/2010/main" val="3716772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908720"/>
            <a:ext cx="6886958" cy="5054015"/>
          </a:xfrm>
        </p:spPr>
      </p:pic>
    </p:spTree>
    <p:extLst>
      <p:ext uri="{BB962C8B-B14F-4D97-AF65-F5344CB8AC3E}">
        <p14:creationId xmlns:p14="http://schemas.microsoft.com/office/powerpoint/2010/main" val="484499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776864" cy="936104"/>
          </a:xfrm>
        </p:spPr>
        <p:txBody>
          <a:bodyPr/>
          <a:lstStyle/>
          <a:p>
            <a:r>
              <a:rPr lang="en-AU" dirty="0" smtClean="0"/>
              <a:t>How the Hare Warmed Himself in the Moonlight</a:t>
            </a:r>
            <a:endParaRPr lang="en-AU" dirty="0"/>
          </a:p>
        </p:txBody>
      </p:sp>
      <p:sp>
        <p:nvSpPr>
          <p:cNvPr id="7" name="Content Placeholder 6"/>
          <p:cNvSpPr>
            <a:spLocks noGrp="1"/>
          </p:cNvSpPr>
          <p:nvPr>
            <p:ph sz="half" idx="1"/>
          </p:nvPr>
        </p:nvSpPr>
        <p:spPr>
          <a:xfrm>
            <a:off x="1009442" y="1237403"/>
            <a:ext cx="7162958" cy="1327502"/>
          </a:xfrm>
        </p:spPr>
        <p:txBody>
          <a:bodyPr>
            <a:normAutofit/>
          </a:bodyPr>
          <a:lstStyle/>
          <a:p>
            <a:pPr marL="0" indent="0">
              <a:buNone/>
            </a:pPr>
            <a:r>
              <a:rPr lang="en-AU" dirty="0"/>
              <a:t>The hare was cold in winter, especially at night. He ran to the edge of the forest. The frost was crackling, the snow was shining in the moonlight, and a cold wind blew from the gully. </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03648" y="2636911"/>
            <a:ext cx="5328592" cy="3768867"/>
          </a:xfrm>
        </p:spPr>
      </p:pic>
    </p:spTree>
    <p:extLst>
      <p:ext uri="{BB962C8B-B14F-4D97-AF65-F5344CB8AC3E}">
        <p14:creationId xmlns:p14="http://schemas.microsoft.com/office/powerpoint/2010/main" val="372914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923330"/>
          </a:xfrm>
          <a:prstGeom prst="rect">
            <a:avLst/>
          </a:prstGeom>
          <a:noFill/>
        </p:spPr>
        <p:txBody>
          <a:bodyPr wrap="square" rtlCol="0">
            <a:spAutoFit/>
          </a:bodyPr>
          <a:lstStyle/>
          <a:p>
            <a:r>
              <a:rPr lang="en-AU" dirty="0" smtClean="0"/>
              <a:t>The </a:t>
            </a:r>
            <a:r>
              <a:rPr lang="en-AU" dirty="0"/>
              <a:t>hare sat under a bush, reached his paws out to the moon and begged: “Dear Moon, please warm me with your rays. It is a long time till sunrise</a:t>
            </a:r>
            <a:r>
              <a:rPr lang="en-AU" dirty="0" smtClean="0"/>
              <a:t>.”</a:t>
            </a:r>
            <a:endParaRPr lang="en-AU"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43608" y="1844824"/>
            <a:ext cx="6378162" cy="4478001"/>
          </a:xfrm>
        </p:spPr>
      </p:pic>
    </p:spTree>
    <p:extLst>
      <p:ext uri="{BB962C8B-B14F-4D97-AF65-F5344CB8AC3E}">
        <p14:creationId xmlns:p14="http://schemas.microsoft.com/office/powerpoint/2010/main" val="511440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04665"/>
            <a:ext cx="7859216" cy="1440159"/>
          </a:xfrm>
        </p:spPr>
        <p:txBody>
          <a:bodyPr>
            <a:normAutofit/>
          </a:bodyPr>
          <a:lstStyle/>
          <a:p>
            <a:pPr marL="0" indent="0">
              <a:buNone/>
            </a:pPr>
            <a:r>
              <a:rPr lang="en-AU" dirty="0"/>
              <a:t>The moon was sorry for the hare, and said to him:</a:t>
            </a:r>
          </a:p>
          <a:p>
            <a:pPr marL="0" indent="0">
              <a:buNone/>
            </a:pPr>
            <a:r>
              <a:rPr lang="en-AU" dirty="0"/>
              <a:t>“Keep following the field, and I will light your way. Head straight for that big haystack</a:t>
            </a:r>
            <a:r>
              <a:rPr lang="en-AU" dirty="0" smtClean="0"/>
              <a:t>.”</a:t>
            </a:r>
            <a:endParaRPr lang="en-AU"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15616" y="1916832"/>
            <a:ext cx="6048672" cy="4278174"/>
          </a:xfrm>
        </p:spPr>
      </p:pic>
    </p:spTree>
    <p:extLst>
      <p:ext uri="{BB962C8B-B14F-4D97-AF65-F5344CB8AC3E}">
        <p14:creationId xmlns:p14="http://schemas.microsoft.com/office/powerpoint/2010/main" val="2065444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stories and the pictures</a:t>
            </a:r>
            <a:endParaRPr lang="en-AU" dirty="0"/>
          </a:p>
        </p:txBody>
      </p:sp>
      <p:sp>
        <p:nvSpPr>
          <p:cNvPr id="3" name="Content Placeholder 2"/>
          <p:cNvSpPr>
            <a:spLocks noGrp="1"/>
          </p:cNvSpPr>
          <p:nvPr>
            <p:ph idx="1"/>
          </p:nvPr>
        </p:nvSpPr>
        <p:spPr/>
        <p:txBody>
          <a:bodyPr>
            <a:normAutofit fontScale="77500" lnSpcReduction="20000"/>
          </a:bodyPr>
          <a:lstStyle/>
          <a:p>
            <a:pPr marL="0" indent="0">
              <a:buNone/>
            </a:pPr>
            <a:r>
              <a:rPr lang="en-AU" dirty="0"/>
              <a:t>The stories in this presentation are all written by Vasyl </a:t>
            </a:r>
            <a:r>
              <a:rPr lang="en-AU" dirty="0" err="1"/>
              <a:t>Sukhomlynsky</a:t>
            </a:r>
            <a:r>
              <a:rPr lang="en-AU" dirty="0"/>
              <a:t>, a dedicated teacher and school principal who taught at a school in the Ukrainian village of Pavlysh from 1947 to 1970. Most of </a:t>
            </a:r>
            <a:r>
              <a:rPr lang="en-AU" dirty="0" err="1"/>
              <a:t>Sukhomlynsky’s</a:t>
            </a:r>
            <a:r>
              <a:rPr lang="en-AU" dirty="0"/>
              <a:t> books are written for teachers, but he also wrote many little stories for children. He used these stories to illustrate important values. A selection of 19 stories, all about the beauty of nature, have been published in the picture book </a:t>
            </a:r>
            <a:r>
              <a:rPr lang="en-AU" i="1" dirty="0"/>
              <a:t>Tales from Pavlysh: A World of Beauty</a:t>
            </a:r>
            <a:r>
              <a:rPr lang="en-AU" dirty="0"/>
              <a:t>. </a:t>
            </a:r>
          </a:p>
          <a:p>
            <a:pPr marL="0" indent="0">
              <a:buNone/>
            </a:pPr>
            <a:r>
              <a:rPr lang="en-AU" sz="1400" dirty="0"/>
              <a:t>(The text of these stories is subject to copyright, and may not be used for commercial purposes without the permission of EJR Language Service Pty. Ltd. It is, however, permitted to freely circulate this presentation to schools.)</a:t>
            </a:r>
          </a:p>
          <a:p>
            <a:pPr marL="0" indent="0">
              <a:buNone/>
            </a:pPr>
            <a:endParaRPr lang="en-AU" dirty="0" smtClean="0"/>
          </a:p>
          <a:p>
            <a:pPr marL="0" indent="0">
              <a:buNone/>
            </a:pPr>
            <a:r>
              <a:rPr lang="en-AU" dirty="0" smtClean="0"/>
              <a:t>The pictures in this presentation were entered in a competition to illustrate the 19 stories. Thousands of children, mostly from Ukraine, sent in their entries. Only 23 of the pictures could be used in the book </a:t>
            </a:r>
            <a:r>
              <a:rPr lang="en-AU" i="1" dirty="0" smtClean="0"/>
              <a:t>Tales from Pavlysh: A World of Beauty</a:t>
            </a:r>
            <a:r>
              <a:rPr lang="en-AU" dirty="0" smtClean="0"/>
              <a:t>, and it was very difficult to choose them from all the beautiful pictures that were sent in. This presentation, and the other three that go with it, are designed to show Australian children more of the competition entries. It is hoped that Australian children will be inspired to create some beautiful pictures of their own. The illustrations in this fourth presentation are by students in years 10 &amp; 11. Other presentations contain pictures by students in years 3 &amp; 4, 5 &amp; 6, and 7-9.</a:t>
            </a:r>
            <a:endParaRPr lang="en-AU" dirty="0"/>
          </a:p>
        </p:txBody>
      </p:sp>
    </p:spTree>
    <p:extLst>
      <p:ext uri="{BB962C8B-B14F-4D97-AF65-F5344CB8AC3E}">
        <p14:creationId xmlns:p14="http://schemas.microsoft.com/office/powerpoint/2010/main" val="3746822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09442" y="476673"/>
            <a:ext cx="7090950" cy="1512167"/>
          </a:xfrm>
        </p:spPr>
        <p:txBody>
          <a:bodyPr/>
          <a:lstStyle/>
          <a:p>
            <a:pPr marL="0" indent="0">
              <a:buNone/>
            </a:pPr>
            <a:r>
              <a:rPr lang="en-AU" dirty="0"/>
              <a:t>The hare made his way to the haystack, buried himself in the hay, looked out, and smiled at the moon.</a:t>
            </a:r>
          </a:p>
          <a:p>
            <a:pPr marL="0" indent="0">
              <a:buNone/>
            </a:pPr>
            <a:r>
              <a:rPr lang="en-AU" dirty="0"/>
              <a:t>“Thank you, kind Moon. Now your rays are warm as can be</a:t>
            </a:r>
            <a:r>
              <a:rPr lang="en-AU" dirty="0" smtClean="0"/>
              <a:t>.”</a:t>
            </a:r>
            <a:endParaRPr lang="en-AU"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59632" y="2060848"/>
            <a:ext cx="5701254" cy="4032448"/>
          </a:xfrm>
        </p:spPr>
      </p:pic>
    </p:spTree>
    <p:extLst>
      <p:ext uri="{BB962C8B-B14F-4D97-AF65-F5344CB8AC3E}">
        <p14:creationId xmlns:p14="http://schemas.microsoft.com/office/powerpoint/2010/main" val="1734124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75724"/>
            <a:ext cx="7448955" cy="924475"/>
          </a:xfrm>
        </p:spPr>
        <p:txBody>
          <a:bodyPr/>
          <a:lstStyle/>
          <a:p>
            <a:r>
              <a:rPr lang="en-AU" dirty="0" smtClean="0"/>
              <a:t>The Picture Book</a:t>
            </a:r>
            <a:endParaRPr lang="en-AU" dirty="0"/>
          </a:p>
        </p:txBody>
      </p:sp>
      <p:sp>
        <p:nvSpPr>
          <p:cNvPr id="3" name="Content Placeholder 2"/>
          <p:cNvSpPr>
            <a:spLocks noGrp="1"/>
          </p:cNvSpPr>
          <p:nvPr>
            <p:ph sz="half" idx="1"/>
          </p:nvPr>
        </p:nvSpPr>
        <p:spPr>
          <a:xfrm>
            <a:off x="611560" y="1772817"/>
            <a:ext cx="3960440" cy="4088234"/>
          </a:xfrm>
        </p:spPr>
        <p:txBody>
          <a:bodyPr>
            <a:normAutofit/>
          </a:bodyPr>
          <a:lstStyle/>
          <a:p>
            <a:pPr marL="0" indent="0">
              <a:buNone/>
            </a:pPr>
            <a:r>
              <a:rPr lang="en-AU" dirty="0" smtClean="0"/>
              <a:t>You can buy the picture book containing 19 stories by </a:t>
            </a:r>
            <a:r>
              <a:rPr lang="en-AU" dirty="0" err="1" smtClean="0"/>
              <a:t>Sukhomlynsky</a:t>
            </a:r>
            <a:r>
              <a:rPr lang="en-AU" dirty="0" smtClean="0"/>
              <a:t>, illustrated by students from Ukraine and Belarus, at our online book store, Holistic Education Books:</a:t>
            </a:r>
          </a:p>
          <a:p>
            <a:pPr marL="0" indent="0">
              <a:buNone/>
            </a:pPr>
            <a:r>
              <a:rPr lang="en-AU" sz="1600" dirty="0" smtClean="0">
                <a:hlinkClick r:id="rId2"/>
              </a:rPr>
              <a:t>http://holistic-education-books.com</a:t>
            </a:r>
            <a:endParaRPr lang="en-AU" sz="1600" dirty="0" smtClean="0"/>
          </a:p>
          <a:p>
            <a:pPr marL="0" indent="0">
              <a:buNone/>
            </a:pPr>
            <a:r>
              <a:rPr lang="en-AU" sz="1600" dirty="0" smtClean="0"/>
              <a:t>$14.95</a:t>
            </a:r>
          </a:p>
          <a:p>
            <a:pPr marL="0" indent="0">
              <a:buNone/>
            </a:pPr>
            <a:r>
              <a:rPr lang="en-AU" sz="1400" dirty="0" smtClean="0"/>
              <a:t>EJR Language Service Pty. Ltd.</a:t>
            </a:r>
          </a:p>
          <a:p>
            <a:pPr marL="0" indent="0">
              <a:buNone/>
            </a:pPr>
            <a:r>
              <a:rPr lang="en-AU" sz="1400" dirty="0" smtClean="0"/>
              <a:t>An </a:t>
            </a:r>
            <a:r>
              <a:rPr lang="en-AU" sz="1400" dirty="0" smtClean="0"/>
              <a:t>Australian company.</a:t>
            </a:r>
          </a:p>
          <a:p>
            <a:pPr marL="0" indent="0">
              <a:buNone/>
            </a:pPr>
            <a:r>
              <a:rPr lang="en-AU" sz="1400" dirty="0"/>
              <a:t>Copyright © 2013 EJR Language Service Pty. Ltd. </a:t>
            </a:r>
            <a:r>
              <a:rPr lang="en-AU" sz="1400"/>
              <a:t>All rights </a:t>
            </a:r>
            <a:r>
              <a:rPr lang="en-AU" sz="1400"/>
              <a:t>reserved</a:t>
            </a:r>
            <a:r>
              <a:rPr lang="en-AU" sz="1400" smtClean="0"/>
              <a:t>.</a:t>
            </a:r>
            <a:endParaRPr lang="en-AU" sz="140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20072" y="764704"/>
            <a:ext cx="3565566" cy="5315639"/>
          </a:xfrm>
        </p:spPr>
      </p:pic>
    </p:spTree>
    <p:extLst>
      <p:ext uri="{BB962C8B-B14F-4D97-AF65-F5344CB8AC3E}">
        <p14:creationId xmlns:p14="http://schemas.microsoft.com/office/powerpoint/2010/main" val="223658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A Drop of Dew</a:t>
            </a:r>
            <a:endParaRPr lang="en-AU" dirty="0"/>
          </a:p>
        </p:txBody>
      </p:sp>
      <p:sp>
        <p:nvSpPr>
          <p:cNvPr id="7" name="Content Placeholder 6"/>
          <p:cNvSpPr>
            <a:spLocks noGrp="1"/>
          </p:cNvSpPr>
          <p:nvPr>
            <p:ph sz="half" idx="1"/>
          </p:nvPr>
        </p:nvSpPr>
        <p:spPr/>
        <p:txBody>
          <a:bodyPr>
            <a:normAutofit/>
          </a:bodyPr>
          <a:lstStyle/>
          <a:p>
            <a:pPr marL="0" indent="0">
              <a:buNone/>
            </a:pPr>
            <a:r>
              <a:rPr lang="en-AU" dirty="0"/>
              <a:t>Early one morning, a drop of dew woke up on a rose. “How did I get here?” wondered the dew drop. “Last night I was high in the sky. How did I end up on the earth?”</a:t>
            </a:r>
          </a:p>
          <a:p>
            <a:pPr marL="0" indent="0">
              <a:buNone/>
            </a:pPr>
            <a:r>
              <a:rPr lang="en-AU" dirty="0"/>
              <a:t>She wanted to climb back up into the sky</a:t>
            </a:r>
            <a:r>
              <a:rPr lang="en-AU" dirty="0" smtClean="0"/>
              <a:t>.</a:t>
            </a:r>
            <a:endParaRPr lang="en-AU" dirty="0"/>
          </a:p>
          <a:p>
            <a:pPr marL="0" indent="0">
              <a:buNone/>
            </a:pPr>
            <a:endParaRPr lang="en-AU" dirty="0"/>
          </a:p>
          <a:p>
            <a:pPr marL="0" indent="0">
              <a:buNone/>
            </a:pPr>
            <a:endParaRPr lang="en-AU"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84124" y="1412776"/>
            <a:ext cx="3361422" cy="4752528"/>
          </a:xfrm>
        </p:spPr>
      </p:pic>
    </p:spTree>
    <p:extLst>
      <p:ext uri="{BB962C8B-B14F-4D97-AF65-F5344CB8AC3E}">
        <p14:creationId xmlns:p14="http://schemas.microsoft.com/office/powerpoint/2010/main" val="3748707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 sun warmed her and she evaporated, rising up and up into the blue sky, right up to the sun. There were thousands of other drops there. They gathered to make a dark cloud and covered the sun</a:t>
            </a:r>
            <a:r>
              <a:rPr lang="en-AU" dirty="0" smtClean="0"/>
              <a:t>.</a:t>
            </a: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764704"/>
            <a:ext cx="3836015" cy="5423528"/>
          </a:xfrm>
        </p:spPr>
      </p:pic>
    </p:spTree>
    <p:extLst>
      <p:ext uri="{BB962C8B-B14F-4D97-AF65-F5344CB8AC3E}">
        <p14:creationId xmlns:p14="http://schemas.microsoft.com/office/powerpoint/2010/main" val="2814030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“Why are you hiding me from the people?” The sun was angry, and sent a fiery arrow flying at the cloud. Lightning flashed and thunder rumbled. The dark cloud was frightened and sprinkled water everywhere. It started raining. The drop of water fell back to the earth.</a:t>
            </a:r>
          </a:p>
          <a:p>
            <a:pPr marL="0" indent="0">
              <a:buNone/>
            </a:pPr>
            <a:r>
              <a:rPr lang="en-AU" dirty="0"/>
              <a:t>“Thank you for coming back,” said the earth. “I really missed you.”</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1252" y="765037"/>
            <a:ext cx="3933196" cy="5472275"/>
          </a:xfrm>
        </p:spPr>
      </p:pic>
    </p:spTree>
    <p:extLst>
      <p:ext uri="{BB962C8B-B14F-4D97-AF65-F5344CB8AC3E}">
        <p14:creationId xmlns:p14="http://schemas.microsoft.com/office/powerpoint/2010/main" val="256028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1003" y="1196752"/>
            <a:ext cx="3453083" cy="4896544"/>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17096" y="1197139"/>
            <a:ext cx="3427311" cy="4896157"/>
          </a:xfrm>
        </p:spPr>
      </p:pic>
    </p:spTree>
    <p:extLst>
      <p:ext uri="{BB962C8B-B14F-4D97-AF65-F5344CB8AC3E}">
        <p14:creationId xmlns:p14="http://schemas.microsoft.com/office/powerpoint/2010/main" val="269651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smtClean="0"/>
              <a:t>Morning Breeze</a:t>
            </a:r>
            <a:endParaRPr lang="en-AU" dirty="0"/>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646331"/>
          </a:xfrm>
          <a:prstGeom prst="rect">
            <a:avLst/>
          </a:prstGeom>
          <a:noFill/>
        </p:spPr>
        <p:txBody>
          <a:bodyPr wrap="square" rtlCol="0">
            <a:spAutoFit/>
          </a:bodyPr>
          <a:lstStyle/>
          <a:p>
            <a:r>
              <a:rPr lang="en-AU" dirty="0"/>
              <a:t>It was a quiet summer night. Everything was asleep. Even the breeze was asleep, lying under a willow bush</a:t>
            </a:r>
            <a:r>
              <a:rPr lang="en-AU" dirty="0" smtClean="0"/>
              <a:t>.</a:t>
            </a:r>
            <a:endParaRPr lang="en-AU"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43608" y="1916832"/>
            <a:ext cx="6153051" cy="4352000"/>
          </a:xfrm>
        </p:spPr>
      </p:pic>
    </p:spTree>
    <p:extLst>
      <p:ext uri="{BB962C8B-B14F-4D97-AF65-F5344CB8AC3E}">
        <p14:creationId xmlns:p14="http://schemas.microsoft.com/office/powerpoint/2010/main" val="1246411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1200329"/>
          </a:xfrm>
          <a:prstGeom prst="rect">
            <a:avLst/>
          </a:prstGeom>
          <a:noFill/>
        </p:spPr>
        <p:txBody>
          <a:bodyPr wrap="square" rtlCol="0">
            <a:spAutoFit/>
          </a:bodyPr>
          <a:lstStyle/>
          <a:p>
            <a:r>
              <a:rPr lang="en-AU" dirty="0"/>
              <a:t>But then the morning dawn began to glow. The breeze woke up, and ran out from under its bush. It ran along the bank of the pond, waking up the reeds. The reeds rustled and swayed. </a:t>
            </a:r>
          </a:p>
          <a:p>
            <a:endParaRPr lang="en-AU"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7624" y="1628800"/>
            <a:ext cx="6108486" cy="4320480"/>
          </a:xfrm>
        </p:spPr>
      </p:pic>
    </p:spTree>
    <p:extLst>
      <p:ext uri="{BB962C8B-B14F-4D97-AF65-F5344CB8AC3E}">
        <p14:creationId xmlns:p14="http://schemas.microsoft.com/office/powerpoint/2010/main" val="91518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9"/>
            <a:ext cx="7859216" cy="1656183"/>
          </a:xfrm>
        </p:spPr>
        <p:txBody>
          <a:bodyPr>
            <a:normAutofit/>
          </a:bodyPr>
          <a:lstStyle/>
          <a:p>
            <a:pPr marL="0" indent="0">
              <a:buNone/>
            </a:pPr>
            <a:r>
              <a:rPr lang="en-AU" dirty="0"/>
              <a:t>A butterfly was sleeping on the reeds, and it, too, woke up. It flew towards the village, while the dawn blazed ever brighter. Soon the sun would rise. </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59632" y="2060848"/>
            <a:ext cx="6009035" cy="4268918"/>
          </a:xfrm>
        </p:spPr>
      </p:pic>
    </p:spTree>
    <p:extLst>
      <p:ext uri="{BB962C8B-B14F-4D97-AF65-F5344CB8AC3E}">
        <p14:creationId xmlns:p14="http://schemas.microsoft.com/office/powerpoint/2010/main" val="1526709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404</TotalTime>
  <Words>1031</Words>
  <Application>Microsoft Office PowerPoint</Application>
  <PresentationFormat>On-screen Show (4:3)</PresentationFormat>
  <Paragraphs>44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Autumn</vt:lpstr>
      <vt:lpstr>Tales from Pavlysh:  A World of Beauty</vt:lpstr>
      <vt:lpstr>The stories and the pictures</vt:lpstr>
      <vt:lpstr>A Drop of Dew</vt:lpstr>
      <vt:lpstr>PowerPoint Presentation</vt:lpstr>
      <vt:lpstr>PowerPoint Presentation</vt:lpstr>
      <vt:lpstr>PowerPoint Presentation</vt:lpstr>
      <vt:lpstr>Morning Breeze</vt:lpstr>
      <vt:lpstr>PowerPoint Presentation</vt:lpstr>
      <vt:lpstr>PowerPoint Presentation</vt:lpstr>
      <vt:lpstr>PowerPoint Presentation</vt:lpstr>
      <vt:lpstr>PowerPoint Presentation</vt:lpstr>
      <vt:lpstr>PowerPoint Presentation</vt:lpstr>
      <vt:lpstr>An Unusual Hunter</vt:lpstr>
      <vt:lpstr>PowerPoint Presentation</vt:lpstr>
      <vt:lpstr>PowerPoint Presentation</vt:lpstr>
      <vt:lpstr>PowerPoint Presentation</vt:lpstr>
      <vt:lpstr>How the Hare Warmed Himself in the Moonlight</vt:lpstr>
      <vt:lpstr>PowerPoint Presentation</vt:lpstr>
      <vt:lpstr>PowerPoint Presentation</vt:lpstr>
      <vt:lpstr>PowerPoint Presentation</vt:lpstr>
      <vt:lpstr>The Picture Book</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from Pavlysh:  A World of Beauty</dc:title>
  <dc:creator>Cockerill</dc:creator>
  <cp:lastModifiedBy>Cockerill</cp:lastModifiedBy>
  <cp:revision>29</cp:revision>
  <dcterms:created xsi:type="dcterms:W3CDTF">2013-08-17T06:39:46Z</dcterms:created>
  <dcterms:modified xsi:type="dcterms:W3CDTF">2013-08-18T02:37:37Z</dcterms:modified>
</cp:coreProperties>
</file>