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8" r:id="rId3"/>
    <p:sldId id="257" r:id="rId4"/>
    <p:sldId id="258" r:id="rId5"/>
    <p:sldId id="259" r:id="rId6"/>
    <p:sldId id="260" r:id="rId7"/>
    <p:sldId id="261" r:id="rId8"/>
    <p:sldId id="262" r:id="rId9"/>
    <p:sldId id="267" r:id="rId10"/>
    <p:sldId id="264" r:id="rId11"/>
    <p:sldId id="265" r:id="rId12"/>
    <p:sldId id="268" r:id="rId13"/>
    <p:sldId id="269" r:id="rId14"/>
    <p:sldId id="270" r:id="rId15"/>
    <p:sldId id="271" r:id="rId16"/>
    <p:sldId id="272" r:id="rId17"/>
    <p:sldId id="290" r:id="rId18"/>
    <p:sldId id="291" r:id="rId19"/>
    <p:sldId id="292" r:id="rId20"/>
    <p:sldId id="293" r:id="rId21"/>
    <p:sldId id="294" r:id="rId22"/>
    <p:sldId id="295" r:id="rId23"/>
    <p:sldId id="296" r:id="rId24"/>
    <p:sldId id="301" r:id="rId25"/>
    <p:sldId id="297" r:id="rId26"/>
    <p:sldId id="298" r:id="rId27"/>
    <p:sldId id="299" r:id="rId28"/>
    <p:sldId id="300"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FA6E5-12EB-4C07-B727-C4105AABC8FE}" type="datetimeFigureOut">
              <a:rPr lang="en-AU" smtClean="0"/>
              <a:t>18/08/2013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D2593-FF2B-4F66-B935-B4C1800DCB62}" type="slidenum">
              <a:rPr lang="en-AU" smtClean="0"/>
              <a:t>‹#›</a:t>
            </a:fld>
            <a:endParaRPr lang="en-AU"/>
          </a:p>
        </p:txBody>
      </p:sp>
    </p:spTree>
    <p:extLst>
      <p:ext uri="{BB962C8B-B14F-4D97-AF65-F5344CB8AC3E}">
        <p14:creationId xmlns:p14="http://schemas.microsoft.com/office/powerpoint/2010/main" val="324377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AD2593-FF2B-4F66-B935-B4C1800DCB62}" type="slidenum">
              <a:rPr lang="en-AU" smtClean="0"/>
              <a:t>2</a:t>
            </a:fld>
            <a:endParaRPr lang="en-AU"/>
          </a:p>
        </p:txBody>
      </p:sp>
    </p:spTree>
    <p:extLst>
      <p:ext uri="{BB962C8B-B14F-4D97-AF65-F5344CB8AC3E}">
        <p14:creationId xmlns:p14="http://schemas.microsoft.com/office/powerpoint/2010/main" val="296048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A2BF3-052B-4613-B6BD-3AFE8E6C3BBF}" type="datetimeFigureOut">
              <a:rPr lang="en-AU" smtClean="0"/>
              <a:t>18/08/2013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A2BF3-052B-4613-B6BD-3AFE8E6C3BBF}" type="datetimeFigureOut">
              <a:rPr lang="en-AU" smtClean="0"/>
              <a:t>18/08/2013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2BF3-052B-4613-B6BD-3AFE8E6C3BBF}" type="datetimeFigureOut">
              <a:rPr lang="en-AU" smtClean="0"/>
              <a:t>18/08/2013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0CA2BF3-052B-4613-B6BD-3AFE8E6C3BBF}" type="datetimeFigureOut">
              <a:rPr lang="en-AU" smtClean="0"/>
              <a:t>18/08/2013</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1A2B56D-33A0-4063-A5F2-9AB3AB4DFC86}" type="slidenum">
              <a:rPr lang="en-AU" smtClean="0"/>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holistic-education-books.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944215"/>
          </a:xfrm>
        </p:spPr>
        <p:txBody>
          <a:bodyPr/>
          <a:lstStyle/>
          <a:p>
            <a:r>
              <a:rPr lang="en-AU" sz="3200" dirty="0" smtClean="0"/>
              <a:t>Tales from Pavlysh: </a:t>
            </a:r>
            <a:r>
              <a:rPr lang="en-AU" dirty="0" smtClean="0"/>
              <a:t/>
            </a:r>
            <a:br>
              <a:rPr lang="en-AU" dirty="0" smtClean="0"/>
            </a:br>
            <a:r>
              <a:rPr lang="en-AU" dirty="0" smtClean="0"/>
              <a:t>A World of Beauty</a:t>
            </a:r>
            <a:endParaRPr lang="en-AU" dirty="0"/>
          </a:p>
        </p:txBody>
      </p:sp>
      <p:sp>
        <p:nvSpPr>
          <p:cNvPr id="3" name="Subtitle 2"/>
          <p:cNvSpPr>
            <a:spLocks noGrp="1"/>
          </p:cNvSpPr>
          <p:nvPr>
            <p:ph type="subTitle" idx="1"/>
          </p:nvPr>
        </p:nvSpPr>
        <p:spPr>
          <a:xfrm>
            <a:off x="1371600" y="3501008"/>
            <a:ext cx="6400800" cy="2520280"/>
          </a:xfrm>
        </p:spPr>
        <p:txBody>
          <a:bodyPr>
            <a:normAutofit fontScale="62500" lnSpcReduction="20000"/>
          </a:bodyPr>
          <a:lstStyle/>
          <a:p>
            <a:r>
              <a:rPr lang="en-AU" sz="3600" dirty="0" smtClean="0"/>
              <a:t>Stories by Vasyl Sukhomlinsky</a:t>
            </a:r>
          </a:p>
          <a:p>
            <a:endParaRPr lang="en-AU" sz="2600" dirty="0" smtClean="0"/>
          </a:p>
          <a:p>
            <a:r>
              <a:rPr lang="en-AU" sz="2600" dirty="0" smtClean="0"/>
              <a:t>Translation by Alan Cockerill</a:t>
            </a:r>
          </a:p>
          <a:p>
            <a:endParaRPr lang="en-AU" sz="2600" dirty="0"/>
          </a:p>
          <a:p>
            <a:r>
              <a:rPr lang="en-AU" sz="2600" dirty="0" smtClean="0"/>
              <a:t>Presentation 3: </a:t>
            </a:r>
          </a:p>
          <a:p>
            <a:r>
              <a:rPr lang="en-AU" sz="2600" dirty="0" smtClean="0"/>
              <a:t>Illustrations by year 7, 8 &amp; 9 students </a:t>
            </a:r>
          </a:p>
          <a:p>
            <a:r>
              <a:rPr lang="en-AU" sz="2600" dirty="0" smtClean="0"/>
              <a:t>from Ukraine, Russia and Belarus</a:t>
            </a:r>
          </a:p>
          <a:p>
            <a:endParaRPr lang="en-AU" dirty="0" smtClean="0"/>
          </a:p>
        </p:txBody>
      </p:sp>
    </p:spTree>
    <p:extLst>
      <p:ext uri="{BB962C8B-B14F-4D97-AF65-F5344CB8AC3E}">
        <p14:creationId xmlns:p14="http://schemas.microsoft.com/office/powerpoint/2010/main" val="78811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a:t>Hare rejoices in the berries.</a:t>
            </a:r>
          </a:p>
          <a:p>
            <a:pPr marL="0" indent="0">
              <a:buNone/>
            </a:pPr>
            <a:r>
              <a:rPr lang="en-AU" dirty="0"/>
              <a:t>“Thank you, Wind,” he says.</a:t>
            </a:r>
          </a:p>
          <a:p>
            <a:pPr marL="0" indent="0">
              <a:buNone/>
            </a:pPr>
            <a:endParaRPr lang="en-AU"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99592" y="1988840"/>
            <a:ext cx="5701253" cy="4032448"/>
          </a:xfrm>
        </p:spPr>
      </p:pic>
    </p:spTree>
    <p:extLst>
      <p:ext uri="{BB962C8B-B14F-4D97-AF65-F5344CB8AC3E}">
        <p14:creationId xmlns:p14="http://schemas.microsoft.com/office/powerpoint/2010/main" val="152670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1412776"/>
            <a:ext cx="6496115" cy="4594646"/>
          </a:xfrm>
        </p:spPr>
      </p:pic>
    </p:spTree>
    <p:extLst>
      <p:ext uri="{BB962C8B-B14F-4D97-AF65-F5344CB8AC3E}">
        <p14:creationId xmlns:p14="http://schemas.microsoft.com/office/powerpoint/2010/main" val="4205095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1268760"/>
            <a:ext cx="6907423" cy="4892758"/>
          </a:xfrm>
        </p:spPr>
      </p:pic>
    </p:spTree>
    <p:extLst>
      <p:ext uri="{BB962C8B-B14F-4D97-AF65-F5344CB8AC3E}">
        <p14:creationId xmlns:p14="http://schemas.microsoft.com/office/powerpoint/2010/main" val="2729855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675724"/>
            <a:ext cx="7376947" cy="924475"/>
          </a:xfrm>
        </p:spPr>
        <p:txBody>
          <a:bodyPr/>
          <a:lstStyle/>
          <a:p>
            <a:r>
              <a:rPr lang="en-AU" dirty="0" smtClean="0"/>
              <a:t>Those Poor People…</a:t>
            </a:r>
            <a:endParaRPr lang="en-AU" dirty="0"/>
          </a:p>
        </p:txBody>
      </p:sp>
      <p:sp>
        <p:nvSpPr>
          <p:cNvPr id="7" name="Content Placeholder 6"/>
          <p:cNvSpPr>
            <a:spLocks noGrp="1"/>
          </p:cNvSpPr>
          <p:nvPr>
            <p:ph sz="half" idx="1"/>
          </p:nvPr>
        </p:nvSpPr>
        <p:spPr>
          <a:xfrm>
            <a:off x="611560" y="1916832"/>
            <a:ext cx="3869159" cy="4320480"/>
          </a:xfrm>
        </p:spPr>
        <p:txBody>
          <a:bodyPr>
            <a:normAutofit/>
          </a:bodyPr>
          <a:lstStyle/>
          <a:p>
            <a:pPr marL="0" indent="0">
              <a:buNone/>
            </a:pPr>
            <a:r>
              <a:rPr lang="en-AU" dirty="0"/>
              <a:t>It is still dark; the dawn has not arrived. But Seryozha’s father wakes him and says:</a:t>
            </a:r>
          </a:p>
          <a:p>
            <a:pPr marL="0" indent="0">
              <a:buNone/>
            </a:pPr>
            <a:r>
              <a:rPr lang="en-AU" dirty="0"/>
              <a:t>“Let’s go out to the field. We’ll listen to the song of the lark.”</a:t>
            </a:r>
          </a:p>
          <a:p>
            <a:pPr marL="0" indent="0">
              <a:buNone/>
            </a:pPr>
            <a:r>
              <a:rPr lang="en-AU" dirty="0"/>
              <a:t>Seryozha gets up quickly and dresses and they walk to the field. </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556792"/>
            <a:ext cx="3213830" cy="4523866"/>
          </a:xfrm>
        </p:spPr>
      </p:pic>
    </p:spTree>
    <p:extLst>
      <p:ext uri="{BB962C8B-B14F-4D97-AF65-F5344CB8AC3E}">
        <p14:creationId xmlns:p14="http://schemas.microsoft.com/office/powerpoint/2010/main" val="14680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48680"/>
            <a:ext cx="3754760" cy="5688632"/>
          </a:xfrm>
        </p:spPr>
        <p:txBody>
          <a:bodyPr>
            <a:normAutofit/>
          </a:bodyPr>
          <a:lstStyle/>
          <a:p>
            <a:pPr marL="0" indent="0">
              <a:buNone/>
            </a:pPr>
            <a:r>
              <a:rPr lang="en-AU" dirty="0"/>
              <a:t>The sky in the east is becoming pale, turning blue and then pink, and the stars are going out. From some distant meadow a little grey ball climbs up and flies high in the sky. Suddenly the grey ball lights up like fire in the azure sky and the father and son hear enchanting music. It is as if someone has stretched a silver string over the field, and the fiery little bird is touching the string with its wings, sprinkling the field with magic sounds.</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55559" y="1052736"/>
            <a:ext cx="3355802" cy="4808314"/>
          </a:xfrm>
        </p:spPr>
      </p:pic>
    </p:spTree>
    <p:extLst>
      <p:ext uri="{BB962C8B-B14F-4D97-AF65-F5344CB8AC3E}">
        <p14:creationId xmlns:p14="http://schemas.microsoft.com/office/powerpoint/2010/main" val="1385241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Seryozha holds his breath. “If we were sleeping, would the lark still have sung?” he wonders.</a:t>
            </a:r>
          </a:p>
          <a:p>
            <a:pPr marL="0" indent="0">
              <a:buNone/>
            </a:pPr>
            <a:r>
              <a:rPr lang="en-AU" dirty="0"/>
              <a:t>“Dad,” whispers the boy quietly, “the ones who are still sleeping—can they hear this music?”</a:t>
            </a:r>
          </a:p>
          <a:p>
            <a:pPr marL="0" indent="0">
              <a:buNone/>
            </a:pPr>
            <a:r>
              <a:rPr lang="en-AU" dirty="0"/>
              <a:t>“They can’t hear it,” whispers Dad.</a:t>
            </a:r>
          </a:p>
          <a:p>
            <a:pPr marL="0" indent="0">
              <a:buNone/>
            </a:pPr>
            <a:r>
              <a:rPr lang="en-AU" dirty="0"/>
              <a:t>“Those poor people…”</a:t>
            </a:r>
          </a:p>
          <a:p>
            <a:pPr marL="0" indent="0">
              <a:buNone/>
            </a:pPr>
            <a:endParaRPr lang="en-AU"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340768"/>
            <a:ext cx="3332397" cy="4711490"/>
          </a:xfrm>
        </p:spPr>
      </p:pic>
    </p:spTree>
    <p:extLst>
      <p:ext uri="{BB962C8B-B14F-4D97-AF65-F5344CB8AC3E}">
        <p14:creationId xmlns:p14="http://schemas.microsoft.com/office/powerpoint/2010/main" val="371677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0272" y="836613"/>
            <a:ext cx="7103769" cy="5024437"/>
          </a:xfrm>
        </p:spPr>
      </p:pic>
    </p:spTree>
    <p:extLst>
      <p:ext uri="{BB962C8B-B14F-4D97-AF65-F5344CB8AC3E}">
        <p14:creationId xmlns:p14="http://schemas.microsoft.com/office/powerpoint/2010/main" val="484499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1600" y="980728"/>
            <a:ext cx="7077359" cy="4954150"/>
          </a:xfrm>
        </p:spPr>
      </p:pic>
    </p:spTree>
    <p:extLst>
      <p:ext uri="{BB962C8B-B14F-4D97-AF65-F5344CB8AC3E}">
        <p14:creationId xmlns:p14="http://schemas.microsoft.com/office/powerpoint/2010/main" val="3095816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675724"/>
            <a:ext cx="7848872" cy="924475"/>
          </a:xfrm>
        </p:spPr>
        <p:txBody>
          <a:bodyPr/>
          <a:lstStyle/>
          <a:p>
            <a:r>
              <a:rPr lang="en-AU" dirty="0" smtClean="0"/>
              <a:t>How the Squirrel Saved the Woodpecker</a:t>
            </a:r>
            <a:endParaRPr lang="en-AU" dirty="0"/>
          </a:p>
        </p:txBody>
      </p:sp>
      <p:sp>
        <p:nvSpPr>
          <p:cNvPr id="7" name="Content Placeholder 6"/>
          <p:cNvSpPr>
            <a:spLocks noGrp="1"/>
          </p:cNvSpPr>
          <p:nvPr>
            <p:ph sz="half" idx="1"/>
          </p:nvPr>
        </p:nvSpPr>
        <p:spPr>
          <a:xfrm>
            <a:off x="1009442" y="1916832"/>
            <a:ext cx="3471277" cy="4320480"/>
          </a:xfrm>
        </p:spPr>
        <p:txBody>
          <a:bodyPr>
            <a:normAutofit/>
          </a:bodyPr>
          <a:lstStyle/>
          <a:p>
            <a:pPr marL="0" indent="0">
              <a:buNone/>
            </a:pPr>
            <a:r>
              <a:rPr lang="en-AU" dirty="0"/>
              <a:t>In the middle of winter it turned warm, and rain fell, and then the frost struck again. The trees were covered in ice. Even the cones on the fir trees were frozen. There was nothing for the woodpecker to eat. No matter how much he pecked at the ice, he could not get to the bark. No matter how hard he beat the cones with his beak, no seeds came out of them.</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356059"/>
            <a:ext cx="3528392" cy="4988596"/>
          </a:xfrm>
        </p:spPr>
      </p:pic>
    </p:spTree>
    <p:extLst>
      <p:ext uri="{BB962C8B-B14F-4D97-AF65-F5344CB8AC3E}">
        <p14:creationId xmlns:p14="http://schemas.microsoft.com/office/powerpoint/2010/main" val="3747665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 woodpecker sat on the fir tree and cried. His warm tears fell on the snow and froze.</a:t>
            </a:r>
          </a:p>
          <a:p>
            <a:pPr marL="0" indent="0">
              <a:buNone/>
            </a:pPr>
            <a:r>
              <a:rPr lang="en-AU" dirty="0"/>
              <a:t>From her nest the squirrel saw the woodpecker crying. With a hop and a jump she came running to the woodpecker.</a:t>
            </a:r>
          </a:p>
          <a:p>
            <a:pPr marL="0" indent="0">
              <a:buNone/>
            </a:pPr>
            <a:r>
              <a:rPr lang="en-AU" dirty="0"/>
              <a:t>“Woodpecker, why are you crying?”</a:t>
            </a:r>
          </a:p>
          <a:p>
            <a:pPr marL="0" indent="0">
              <a:buNone/>
            </a:pPr>
            <a:r>
              <a:rPr lang="en-AU" dirty="0"/>
              <a:t>“There’s nothing to eat, Squirrel…”</a:t>
            </a:r>
          </a:p>
          <a:p>
            <a:pPr marL="0" indent="0">
              <a:buNone/>
            </a:pP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224335"/>
            <a:ext cx="3528392" cy="4988597"/>
          </a:xfrm>
        </p:spPr>
      </p:pic>
    </p:spTree>
    <p:extLst>
      <p:ext uri="{BB962C8B-B14F-4D97-AF65-F5344CB8AC3E}">
        <p14:creationId xmlns:p14="http://schemas.microsoft.com/office/powerpoint/2010/main" val="6243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stories and the pictures</a:t>
            </a:r>
            <a:endParaRPr lang="en-AU"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a:t>The stories in this presentation are all written by Vasyl </a:t>
            </a:r>
            <a:r>
              <a:rPr lang="en-AU" dirty="0" err="1"/>
              <a:t>Sukhomlynsky</a:t>
            </a:r>
            <a:r>
              <a:rPr lang="en-AU" dirty="0"/>
              <a:t>, a dedicated teacher and school principal who taught at a school in the Ukrainian village of Pavlysh from 1947 to 1970. Most of </a:t>
            </a:r>
            <a:r>
              <a:rPr lang="en-AU" dirty="0" err="1"/>
              <a:t>Sukhomlynsky’s</a:t>
            </a:r>
            <a:r>
              <a:rPr lang="en-AU" dirty="0"/>
              <a:t> books are written for teachers, but he also wrote many little stories for children. He used these stories to illustrate important values. A selection of 19 stories, all about the beauty of nature, have been published in the picture book </a:t>
            </a:r>
            <a:r>
              <a:rPr lang="en-AU" i="1" dirty="0"/>
              <a:t>Tales from Pavlysh: A World of Beauty</a:t>
            </a:r>
            <a:r>
              <a:rPr lang="en-AU" dirty="0"/>
              <a:t>. </a:t>
            </a:r>
          </a:p>
          <a:p>
            <a:pPr marL="0" indent="0">
              <a:buNone/>
            </a:pPr>
            <a:r>
              <a:rPr lang="en-AU" sz="1400" dirty="0"/>
              <a:t>(The text of these stories is subject to copyright, and may not be used for commercial purposes without the permission of EJR Language Service Pty. Ltd. It is, however, permitted to freely circulate this presentation to schools.)</a:t>
            </a:r>
          </a:p>
          <a:p>
            <a:pPr marL="0" indent="0">
              <a:buNone/>
            </a:pPr>
            <a:endParaRPr lang="en-AU" dirty="0" smtClean="0"/>
          </a:p>
          <a:p>
            <a:pPr marL="0" indent="0">
              <a:buNone/>
            </a:pPr>
            <a:r>
              <a:rPr lang="en-AU" dirty="0" smtClean="0"/>
              <a:t>The pictures in this presentation were entered in a competition to illustrate the 19 stories. Thousands of children, mostly from Ukraine, sent in their entries. Only 23 of the pictures could be used in the book </a:t>
            </a:r>
            <a:r>
              <a:rPr lang="en-AU" i="1" dirty="0" smtClean="0"/>
              <a:t>Tales from Pavlysh: A World of Beauty</a:t>
            </a:r>
            <a:r>
              <a:rPr lang="en-AU" dirty="0" smtClean="0"/>
              <a:t>, and it was very difficult to choose them from all the beautiful pictures that were sent in. This presentation, and the other three that go with it, are designed to show Australian children more of the competition entries. It is hoped that Australian children will be inspired to create some beautiful pictures of their own. The illustrations in this third presentation are by students in years 7, 8 &amp; 9. Other presentations contain pictures by students in years 3 &amp; 4, 5 &amp; 6, and 10 &amp; 11.</a:t>
            </a:r>
            <a:endParaRPr lang="en-AU" dirty="0"/>
          </a:p>
        </p:txBody>
      </p:sp>
    </p:spTree>
    <p:extLst>
      <p:ext uri="{BB962C8B-B14F-4D97-AF65-F5344CB8AC3E}">
        <p14:creationId xmlns:p14="http://schemas.microsoft.com/office/powerpoint/2010/main" val="3746822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764704"/>
            <a:ext cx="3312368" cy="5361459"/>
          </a:xfrm>
        </p:spPr>
        <p:txBody>
          <a:bodyPr>
            <a:normAutofit/>
          </a:bodyPr>
          <a:lstStyle/>
          <a:p>
            <a:pPr marL="0" indent="0">
              <a:buNone/>
            </a:pPr>
            <a:r>
              <a:rPr lang="en-AU" dirty="0"/>
              <a:t>The squirrel felt sorry for the woodpecker. From out of her nest in the tree she carried a large fir cone. She put it between the trunk and a branch. The woodpecker landed next to the cone and began to hammer it with his beak.</a:t>
            </a:r>
          </a:p>
          <a:p>
            <a:pPr marL="0" indent="0">
              <a:buNone/>
            </a:pPr>
            <a:r>
              <a:rPr lang="en-AU" dirty="0"/>
              <a:t>And the squirrel sat by her nest and rejoiced. Her baby squirrels in the nest rejoiced, too. Even the sun rejoiced.</a:t>
            </a:r>
          </a:p>
          <a:p>
            <a:pPr marL="0" indent="0">
              <a:buNone/>
            </a:pPr>
            <a:endParaRPr lang="en-AU" dirty="0"/>
          </a:p>
          <a:p>
            <a:pPr marL="0" indent="0">
              <a:buNone/>
            </a:pPr>
            <a:endParaRPr lang="en-AU" dirty="0"/>
          </a:p>
          <a:p>
            <a:pPr marL="0" indent="0">
              <a:buNone/>
            </a:pP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39951" y="465221"/>
            <a:ext cx="4082551" cy="5772091"/>
          </a:xfrm>
        </p:spPr>
      </p:pic>
    </p:spTree>
    <p:extLst>
      <p:ext uri="{BB962C8B-B14F-4D97-AF65-F5344CB8AC3E}">
        <p14:creationId xmlns:p14="http://schemas.microsoft.com/office/powerpoint/2010/main" val="132656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9704" y="908720"/>
            <a:ext cx="3275760" cy="49523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64900" y="918912"/>
            <a:ext cx="3495532" cy="4942138"/>
          </a:xfrm>
        </p:spPr>
      </p:pic>
    </p:spTree>
    <p:extLst>
      <p:ext uri="{BB962C8B-B14F-4D97-AF65-F5344CB8AC3E}">
        <p14:creationId xmlns:p14="http://schemas.microsoft.com/office/powerpoint/2010/main" val="3855749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5565" y="908720"/>
            <a:ext cx="3502741" cy="495233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64899" y="908720"/>
            <a:ext cx="3502741" cy="4952330"/>
          </a:xfrm>
        </p:spPr>
      </p:pic>
    </p:spTree>
    <p:extLst>
      <p:ext uri="{BB962C8B-B14F-4D97-AF65-F5344CB8AC3E}">
        <p14:creationId xmlns:p14="http://schemas.microsoft.com/office/powerpoint/2010/main" val="1816857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675724"/>
            <a:ext cx="7848872" cy="924475"/>
          </a:xfrm>
        </p:spPr>
        <p:txBody>
          <a:bodyPr/>
          <a:lstStyle/>
          <a:p>
            <a:r>
              <a:rPr lang="en-AU" dirty="0" smtClean="0"/>
              <a:t>They </a:t>
            </a:r>
            <a:r>
              <a:rPr lang="en-AU" dirty="0"/>
              <a:t>C</a:t>
            </a:r>
            <a:r>
              <a:rPr lang="en-AU" dirty="0" smtClean="0"/>
              <a:t>ut Down the Willow</a:t>
            </a:r>
            <a:endParaRPr lang="en-AU" dirty="0"/>
          </a:p>
        </p:txBody>
      </p:sp>
      <p:sp>
        <p:nvSpPr>
          <p:cNvPr id="7" name="Content Placeholder 6"/>
          <p:cNvSpPr>
            <a:spLocks noGrp="1"/>
          </p:cNvSpPr>
          <p:nvPr>
            <p:ph sz="half" idx="1"/>
          </p:nvPr>
        </p:nvSpPr>
        <p:spPr/>
        <p:txBody>
          <a:bodyPr>
            <a:normAutofit/>
          </a:bodyPr>
          <a:lstStyle/>
          <a:p>
            <a:pPr marL="0" indent="0">
              <a:buNone/>
            </a:pPr>
            <a:r>
              <a:rPr lang="en-AU" dirty="0"/>
              <a:t>The willow grew by a pond.  On quiet summer mornings she looked into the water. Her leaves neither moved nor whispered. But when birds landed on the willow, her leaves trembled. That was because she was surprised. “What bird has landed on me?” she thought.</a:t>
            </a:r>
          </a:p>
          <a:p>
            <a:pPr marL="0" indent="0">
              <a:buNone/>
            </a:pPr>
            <a:endParaRPr lang="en-AU" dirty="0"/>
          </a:p>
          <a:p>
            <a:pPr marL="0" indent="0">
              <a:buNone/>
            </a:pPr>
            <a:endParaRPr lang="en-AU"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9704" y="1809750"/>
            <a:ext cx="3080646" cy="4355554"/>
          </a:xfrm>
        </p:spPr>
      </p:pic>
    </p:spTree>
    <p:extLst>
      <p:ext uri="{BB962C8B-B14F-4D97-AF65-F5344CB8AC3E}">
        <p14:creationId xmlns:p14="http://schemas.microsoft.com/office/powerpoint/2010/main" val="3747665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One day a man came to the pond with an axe. He went up to the willow, took aim and struck. Wood chips flew. The willow shook and even groaned, and her leaves anxiously asked each other: “What is that man doing</a:t>
            </a:r>
            <a:r>
              <a:rPr lang="en-AU" dirty="0" smtClean="0"/>
              <a:t>?”</a:t>
            </a: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196752"/>
            <a:ext cx="3381615" cy="4664298"/>
          </a:xfrm>
        </p:spPr>
      </p:pic>
    </p:spTree>
    <p:extLst>
      <p:ext uri="{BB962C8B-B14F-4D97-AF65-F5344CB8AC3E}">
        <p14:creationId xmlns:p14="http://schemas.microsoft.com/office/powerpoint/2010/main" val="485847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smtClean="0"/>
              <a:t>The </a:t>
            </a:r>
            <a:r>
              <a:rPr lang="en-AU" dirty="0"/>
              <a:t>hewn willow fell. The pond fell silent. The reeds were still. A bird called anxiously. A grey cloud covered the sun and everything around became sad</a:t>
            </a:r>
            <a:r>
              <a:rPr lang="en-AU" dirty="0" smtClean="0"/>
              <a:t>.</a:t>
            </a: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918911"/>
            <a:ext cx="3744416" cy="5294021"/>
          </a:xfrm>
        </p:spPr>
      </p:pic>
    </p:spTree>
    <p:extLst>
      <p:ext uri="{BB962C8B-B14F-4D97-AF65-F5344CB8AC3E}">
        <p14:creationId xmlns:p14="http://schemas.microsoft.com/office/powerpoint/2010/main" val="62430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 hewn willow lay stretched out, and the leaves whispered to each other and asked: “Why are we lying on the ground?”</a:t>
            </a:r>
          </a:p>
          <a:p>
            <a:pPr marL="0" indent="0">
              <a:buNone/>
            </a:pPr>
            <a:r>
              <a:rPr lang="en-AU" dirty="0"/>
              <a:t>Where the axe had cut through it, the willow began to weep. Pure, transparent tears fell on the earth.</a:t>
            </a:r>
          </a:p>
          <a:p>
            <a:pPr marL="0" indent="0">
              <a:buNone/>
            </a:pPr>
            <a:endParaRPr lang="en-AU" dirty="0"/>
          </a:p>
          <a:p>
            <a:pPr marL="0" indent="0">
              <a:buNone/>
            </a:pP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668837"/>
            <a:ext cx="3672408" cy="5192213"/>
          </a:xfrm>
        </p:spPr>
      </p:pic>
    </p:spTree>
    <p:extLst>
      <p:ext uri="{BB962C8B-B14F-4D97-AF65-F5344CB8AC3E}">
        <p14:creationId xmlns:p14="http://schemas.microsoft.com/office/powerpoint/2010/main" val="1326567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1236940"/>
            <a:ext cx="3285045" cy="462411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7929" y="1268760"/>
            <a:ext cx="3377246" cy="4592290"/>
          </a:xfrm>
        </p:spPr>
      </p:pic>
    </p:spTree>
    <p:extLst>
      <p:ext uri="{BB962C8B-B14F-4D97-AF65-F5344CB8AC3E}">
        <p14:creationId xmlns:p14="http://schemas.microsoft.com/office/powerpoint/2010/main" val="3855749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052736"/>
            <a:ext cx="6818272" cy="4824536"/>
          </a:xfrm>
        </p:spPr>
      </p:pic>
    </p:spTree>
    <p:extLst>
      <p:ext uri="{BB962C8B-B14F-4D97-AF65-F5344CB8AC3E}">
        <p14:creationId xmlns:p14="http://schemas.microsoft.com/office/powerpoint/2010/main" val="1816857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724"/>
            <a:ext cx="7448955" cy="924475"/>
          </a:xfrm>
        </p:spPr>
        <p:txBody>
          <a:bodyPr/>
          <a:lstStyle/>
          <a:p>
            <a:r>
              <a:rPr lang="en-AU" dirty="0" smtClean="0"/>
              <a:t>The Picture Book</a:t>
            </a:r>
            <a:endParaRPr lang="en-AU" dirty="0"/>
          </a:p>
        </p:txBody>
      </p:sp>
      <p:sp>
        <p:nvSpPr>
          <p:cNvPr id="3" name="Content Placeholder 2"/>
          <p:cNvSpPr>
            <a:spLocks noGrp="1"/>
          </p:cNvSpPr>
          <p:nvPr>
            <p:ph sz="half" idx="1"/>
          </p:nvPr>
        </p:nvSpPr>
        <p:spPr>
          <a:xfrm>
            <a:off x="611560" y="1772817"/>
            <a:ext cx="3960440" cy="4088234"/>
          </a:xfrm>
        </p:spPr>
        <p:txBody>
          <a:bodyPr>
            <a:normAutofit/>
          </a:bodyPr>
          <a:lstStyle/>
          <a:p>
            <a:pPr marL="0" indent="0">
              <a:buNone/>
            </a:pPr>
            <a:r>
              <a:rPr lang="en-AU" dirty="0" smtClean="0"/>
              <a:t>You can buy the picture book containing 19 stories by </a:t>
            </a:r>
            <a:r>
              <a:rPr lang="en-AU" dirty="0" err="1" smtClean="0"/>
              <a:t>Sukhomlynsky</a:t>
            </a:r>
            <a:r>
              <a:rPr lang="en-AU" dirty="0" smtClean="0"/>
              <a:t>, illustrated by students from Ukraine and Belarus, at our online book store, Holistic Education Books:</a:t>
            </a:r>
          </a:p>
          <a:p>
            <a:pPr marL="0" indent="0">
              <a:buNone/>
            </a:pPr>
            <a:r>
              <a:rPr lang="en-AU" sz="1600" dirty="0" smtClean="0">
                <a:hlinkClick r:id="rId2"/>
              </a:rPr>
              <a:t>http://holistic-education-books.com</a:t>
            </a:r>
            <a:endParaRPr lang="en-AU" sz="1600" dirty="0" smtClean="0"/>
          </a:p>
          <a:p>
            <a:pPr marL="0" indent="0">
              <a:buNone/>
            </a:pPr>
            <a:r>
              <a:rPr lang="en-AU" sz="1600" dirty="0" smtClean="0"/>
              <a:t>$14.95</a:t>
            </a:r>
          </a:p>
          <a:p>
            <a:pPr marL="0" indent="0">
              <a:buNone/>
            </a:pPr>
            <a:r>
              <a:rPr lang="en-AU" sz="1400" dirty="0" smtClean="0"/>
              <a:t>EJR Language Service Pty. Ltd.</a:t>
            </a:r>
          </a:p>
          <a:p>
            <a:pPr marL="0" indent="0">
              <a:buNone/>
            </a:pPr>
            <a:r>
              <a:rPr lang="en-AU" sz="1400" dirty="0" smtClean="0"/>
              <a:t>An Australian company</a:t>
            </a:r>
            <a:r>
              <a:rPr lang="en-AU" sz="1400" dirty="0" smtClean="0"/>
              <a:t>.</a:t>
            </a:r>
          </a:p>
          <a:p>
            <a:pPr marL="0" indent="0">
              <a:buNone/>
            </a:pPr>
            <a:r>
              <a:rPr lang="en-AU" sz="1400" dirty="0"/>
              <a:t>Copyright © 2013 EJR Language Service Pty. Ltd. </a:t>
            </a:r>
            <a:r>
              <a:rPr lang="en-AU" sz="1400"/>
              <a:t>All rights </a:t>
            </a:r>
            <a:r>
              <a:rPr lang="en-AU" sz="1400"/>
              <a:t>reserved</a:t>
            </a:r>
            <a:r>
              <a:rPr lang="en-AU" sz="1400" smtClean="0"/>
              <a:t>.</a:t>
            </a:r>
            <a:endParaRPr lang="en-AU" sz="140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0072" y="764704"/>
            <a:ext cx="3565566" cy="5315639"/>
          </a:xfrm>
        </p:spPr>
      </p:pic>
    </p:spTree>
    <p:extLst>
      <p:ext uri="{BB962C8B-B14F-4D97-AF65-F5344CB8AC3E}">
        <p14:creationId xmlns:p14="http://schemas.microsoft.com/office/powerpoint/2010/main" val="223658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675724"/>
            <a:ext cx="7848872" cy="924475"/>
          </a:xfrm>
        </p:spPr>
        <p:txBody>
          <a:bodyPr/>
          <a:lstStyle/>
          <a:p>
            <a:r>
              <a:rPr lang="en-AU" dirty="0" smtClean="0"/>
              <a:t>Who the Rowan Tree was waiting for</a:t>
            </a:r>
            <a:endParaRPr lang="en-AU" dirty="0"/>
          </a:p>
        </p:txBody>
      </p:sp>
      <p:sp>
        <p:nvSpPr>
          <p:cNvPr id="7" name="Content Placeholder 6"/>
          <p:cNvSpPr>
            <a:spLocks noGrp="1"/>
          </p:cNvSpPr>
          <p:nvPr>
            <p:ph sz="half" idx="1"/>
          </p:nvPr>
        </p:nvSpPr>
        <p:spPr/>
        <p:txBody>
          <a:bodyPr>
            <a:normAutofit/>
          </a:bodyPr>
          <a:lstStyle/>
          <a:p>
            <a:pPr marL="0" indent="0">
              <a:buNone/>
            </a:pPr>
            <a:r>
              <a:rPr lang="en-AU" dirty="0"/>
              <a:t>The rowan tree shed its leaves. Only bunches of red berries remained. They hung like beads, beautiful, but bitter and tart. Whenever birds came and tried the berries, they found them bitter and flew on.</a:t>
            </a:r>
          </a:p>
          <a:p>
            <a:pPr marL="0" indent="0">
              <a:buNone/>
            </a:pPr>
            <a:endParaRPr lang="en-AU"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43800" y="1809750"/>
            <a:ext cx="2907651" cy="4051300"/>
          </a:xfrm>
        </p:spPr>
      </p:pic>
    </p:spTree>
    <p:extLst>
      <p:ext uri="{BB962C8B-B14F-4D97-AF65-F5344CB8AC3E}">
        <p14:creationId xmlns:p14="http://schemas.microsoft.com/office/powerpoint/2010/main" val="374870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Then one morning a beautiful song rang out above the rowan tree, as if silver strings were being played. Some wonderful crested birds had arrived. They were waxwings. They had flown from the far north. They were the ones the rowan tree had been waiting for! Joyfully she welcomed her guests with her red berries. None of the other birds knew the rowan tree’s berries had become sweet.</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8570" y="1033103"/>
            <a:ext cx="3429854" cy="4827947"/>
          </a:xfrm>
        </p:spPr>
      </p:pic>
    </p:spTree>
    <p:extLst>
      <p:ext uri="{BB962C8B-B14F-4D97-AF65-F5344CB8AC3E}">
        <p14:creationId xmlns:p14="http://schemas.microsoft.com/office/powerpoint/2010/main" val="281403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People say frost makes the berries sweet, but it was not the frost. It was grief. The rowan tree had waited so long for its dear guests, feeling sad, grieving, worrying that they would not come. And its grief made the berries sweet.</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34" y="817104"/>
            <a:ext cx="3731806" cy="5276192"/>
          </a:xfrm>
        </p:spPr>
      </p:pic>
    </p:spTree>
    <p:extLst>
      <p:ext uri="{BB962C8B-B14F-4D97-AF65-F5344CB8AC3E}">
        <p14:creationId xmlns:p14="http://schemas.microsoft.com/office/powerpoint/2010/main" val="256028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5" y="903429"/>
            <a:ext cx="3243110" cy="4957621"/>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0197" y="892970"/>
            <a:ext cx="3954251" cy="5272334"/>
          </a:xfrm>
        </p:spPr>
      </p:pic>
    </p:spTree>
    <p:extLst>
      <p:ext uri="{BB962C8B-B14F-4D97-AF65-F5344CB8AC3E}">
        <p14:creationId xmlns:p14="http://schemas.microsoft.com/office/powerpoint/2010/main" val="26965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3620" y="908720"/>
            <a:ext cx="3709088" cy="49523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8388" y="908720"/>
            <a:ext cx="3714248" cy="4952330"/>
          </a:xfrm>
        </p:spPr>
      </p:pic>
    </p:spTree>
    <p:extLst>
      <p:ext uri="{BB962C8B-B14F-4D97-AF65-F5344CB8AC3E}">
        <p14:creationId xmlns:p14="http://schemas.microsoft.com/office/powerpoint/2010/main" val="1524793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smtClean="0"/>
              <a:t>The Hare and the Rowan Tree</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200329"/>
          </a:xfrm>
          <a:prstGeom prst="rect">
            <a:avLst/>
          </a:prstGeom>
          <a:noFill/>
        </p:spPr>
        <p:txBody>
          <a:bodyPr wrap="square" rtlCol="0">
            <a:spAutoFit/>
          </a:bodyPr>
          <a:lstStyle/>
          <a:p>
            <a:r>
              <a:rPr lang="en-AU" dirty="0"/>
              <a:t>Winter sets in. The earth is covered in snow. It is hard for Hare to find food.</a:t>
            </a:r>
          </a:p>
          <a:p>
            <a:r>
              <a:rPr lang="en-AU" dirty="0"/>
              <a:t>One day he sees some red berries on a rowan tree. Hare jumps all around the tree, but the berries are too high</a:t>
            </a:r>
            <a:r>
              <a:rPr lang="en-AU" dirty="0" smtClean="0"/>
              <a:t>.</a:t>
            </a:r>
            <a:endParaRPr lang="en-AU"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3608" y="2492896"/>
            <a:ext cx="5432971" cy="3809870"/>
          </a:xfrm>
        </p:spPr>
      </p:pic>
    </p:spTree>
    <p:extLst>
      <p:ext uri="{BB962C8B-B14F-4D97-AF65-F5344CB8AC3E}">
        <p14:creationId xmlns:p14="http://schemas.microsoft.com/office/powerpoint/2010/main" val="124641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7114" y="332656"/>
            <a:ext cx="7704856" cy="1200329"/>
          </a:xfrm>
          <a:prstGeom prst="rect">
            <a:avLst/>
          </a:prstGeom>
          <a:noFill/>
        </p:spPr>
        <p:txBody>
          <a:bodyPr wrap="square" rtlCol="0">
            <a:spAutoFit/>
          </a:bodyPr>
          <a:lstStyle/>
          <a:p>
            <a:r>
              <a:rPr lang="en-AU" dirty="0"/>
              <a:t>Hare begs: “Dear Rowan tree, please give me some berries.”</a:t>
            </a:r>
          </a:p>
          <a:p>
            <a:r>
              <a:rPr lang="en-AU" dirty="0"/>
              <a:t>And the rowan tree answers: “Ask Wind. It will help you.”</a:t>
            </a:r>
          </a:p>
          <a:p>
            <a:r>
              <a:rPr lang="en-AU" dirty="0"/>
              <a:t>Hare asks Wind. Wind blows. It rocks and shakes the rowan tree. A bunch of red berries breaks off and falls in the snow. </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5616" y="2420888"/>
            <a:ext cx="5432971" cy="4074728"/>
          </a:xfrm>
        </p:spPr>
      </p:pic>
    </p:spTree>
    <p:extLst>
      <p:ext uri="{BB962C8B-B14F-4D97-AF65-F5344CB8AC3E}">
        <p14:creationId xmlns:p14="http://schemas.microsoft.com/office/powerpoint/2010/main" val="915184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365</TotalTime>
  <Words>1295</Words>
  <Application>Microsoft Office PowerPoint</Application>
  <PresentationFormat>On-screen Show (4:3)</PresentationFormat>
  <Paragraphs>57</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Autumn</vt:lpstr>
      <vt:lpstr>Tales from Pavlysh:  A World of Beauty</vt:lpstr>
      <vt:lpstr>The stories and the pictures</vt:lpstr>
      <vt:lpstr>Who the Rowan Tree was waiting for</vt:lpstr>
      <vt:lpstr>PowerPoint Presentation</vt:lpstr>
      <vt:lpstr>PowerPoint Presentation</vt:lpstr>
      <vt:lpstr>PowerPoint Presentation</vt:lpstr>
      <vt:lpstr>PowerPoint Presentation</vt:lpstr>
      <vt:lpstr>The Hare and the Rowan Tree</vt:lpstr>
      <vt:lpstr>PowerPoint Presentation</vt:lpstr>
      <vt:lpstr>PowerPoint Presentation</vt:lpstr>
      <vt:lpstr>PowerPoint Presentation</vt:lpstr>
      <vt:lpstr>PowerPoint Presentation</vt:lpstr>
      <vt:lpstr>Those Poor People…</vt:lpstr>
      <vt:lpstr>PowerPoint Presentation</vt:lpstr>
      <vt:lpstr>PowerPoint Presentation</vt:lpstr>
      <vt:lpstr>PowerPoint Presentation</vt:lpstr>
      <vt:lpstr>PowerPoint Presentation</vt:lpstr>
      <vt:lpstr>How the Squirrel Saved the Woodpecker</vt:lpstr>
      <vt:lpstr>PowerPoint Presentation</vt:lpstr>
      <vt:lpstr>PowerPoint Presentation</vt:lpstr>
      <vt:lpstr>PowerPoint Presentation</vt:lpstr>
      <vt:lpstr>PowerPoint Presentation</vt:lpstr>
      <vt:lpstr>They Cut Down the Willow</vt:lpstr>
      <vt:lpstr>PowerPoint Presentation</vt:lpstr>
      <vt:lpstr>PowerPoint Presentation</vt:lpstr>
      <vt:lpstr>PowerPoint Presentation</vt:lpstr>
      <vt:lpstr>PowerPoint Presentation</vt:lpstr>
      <vt:lpstr>PowerPoint Presentation</vt:lpstr>
      <vt:lpstr>The Picture Book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Pavlysh:  A World of Beauty</dc:title>
  <dc:creator>Cockerill</dc:creator>
  <cp:lastModifiedBy>Cockerill</cp:lastModifiedBy>
  <cp:revision>28</cp:revision>
  <dcterms:created xsi:type="dcterms:W3CDTF">2013-08-17T06:39:46Z</dcterms:created>
  <dcterms:modified xsi:type="dcterms:W3CDTF">2013-08-18T02:38:06Z</dcterms:modified>
</cp:coreProperties>
</file>