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58" r:id="rId5"/>
    <p:sldId id="259" r:id="rId6"/>
    <p:sldId id="260" r:id="rId7"/>
    <p:sldId id="261" r:id="rId8"/>
    <p:sldId id="262" r:id="rId9"/>
    <p:sldId id="267"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A2BF3-052B-4613-B6BD-3AFE8E6C3BBF}" type="datetimeFigureOut">
              <a:rPr lang="en-AU" smtClean="0"/>
              <a:t>18/08/2013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A2BF3-052B-4613-B6BD-3AFE8E6C3BBF}" type="datetimeFigureOut">
              <a:rPr lang="en-AU" smtClean="0"/>
              <a:t>18/08/2013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18/08/2013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18/08/2013</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holistic-education-books.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smtClean="0"/>
              <a:t>Tales from Pavlysh: </a:t>
            </a:r>
            <a:r>
              <a:rPr lang="en-AU" dirty="0" smtClean="0"/>
              <a:t/>
            </a:r>
            <a:br>
              <a:rPr lang="en-AU" dirty="0" smtClean="0"/>
            </a:br>
            <a:r>
              <a:rPr lang="en-AU" dirty="0" smtClean="0"/>
              <a:t>A World of Beauty</a:t>
            </a:r>
            <a:endParaRPr lang="en-AU" dirty="0"/>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smtClean="0"/>
              <a:t>Stories by Vasyl Sukhomlinsky</a:t>
            </a:r>
          </a:p>
          <a:p>
            <a:endParaRPr lang="en-AU" sz="2600" dirty="0" smtClean="0"/>
          </a:p>
          <a:p>
            <a:r>
              <a:rPr lang="en-AU" sz="2600" dirty="0" smtClean="0"/>
              <a:t>Translation by Alan Cockerill</a:t>
            </a:r>
          </a:p>
          <a:p>
            <a:endParaRPr lang="en-AU" sz="2600" dirty="0"/>
          </a:p>
          <a:p>
            <a:r>
              <a:rPr lang="en-AU" sz="2600" dirty="0" smtClean="0"/>
              <a:t>Presentation 2: </a:t>
            </a:r>
          </a:p>
          <a:p>
            <a:r>
              <a:rPr lang="en-AU" sz="2600" dirty="0" smtClean="0"/>
              <a:t>Illustrations by year </a:t>
            </a:r>
            <a:r>
              <a:rPr lang="en-AU" sz="2600" smtClean="0"/>
              <a:t>5 &amp; 6 </a:t>
            </a:r>
            <a:r>
              <a:rPr lang="en-AU" sz="2600" dirty="0" smtClean="0"/>
              <a:t>students </a:t>
            </a:r>
          </a:p>
          <a:p>
            <a:r>
              <a:rPr lang="en-AU" sz="2600" dirty="0" smtClean="0"/>
              <a:t>from Ukraine, Russia and Belarus</a:t>
            </a:r>
          </a:p>
          <a:p>
            <a:endParaRPr lang="en-AU" dirty="0" smtClean="0"/>
          </a:p>
        </p:txBody>
      </p:sp>
    </p:spTree>
    <p:extLst>
      <p:ext uri="{BB962C8B-B14F-4D97-AF65-F5344CB8AC3E}">
        <p14:creationId xmlns:p14="http://schemas.microsoft.com/office/powerpoint/2010/main" val="78811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smtClean="0"/>
              <a:t>Or perhaps there are fine strings in the flowers? Perhaps the sun has stretched strings between the petals? Perhaps each bee flies up to a flower, sits between the petals and plays on those little strings with his little legs.</a:t>
            </a:r>
          </a:p>
          <a:p>
            <a:pPr marL="0" indent="0">
              <a:buNone/>
            </a:pPr>
            <a:endParaRPr lang="en-AU"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45079" y="2133600"/>
            <a:ext cx="5709380" cy="4032250"/>
          </a:xfrm>
        </p:spPr>
      </p:pic>
    </p:spTree>
    <p:extLst>
      <p:ext uri="{BB962C8B-B14F-4D97-AF65-F5344CB8AC3E}">
        <p14:creationId xmlns:p14="http://schemas.microsoft.com/office/powerpoint/2010/main" val="152670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548680"/>
            <a:ext cx="7810720" cy="5679045"/>
          </a:xfrm>
        </p:spPr>
      </p:pic>
    </p:spTree>
    <p:extLst>
      <p:ext uri="{BB962C8B-B14F-4D97-AF65-F5344CB8AC3E}">
        <p14:creationId xmlns:p14="http://schemas.microsoft.com/office/powerpoint/2010/main" val="4205095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692696"/>
            <a:ext cx="7771752" cy="5472608"/>
          </a:xfrm>
        </p:spPr>
      </p:pic>
    </p:spTree>
    <p:extLst>
      <p:ext uri="{BB962C8B-B14F-4D97-AF65-F5344CB8AC3E}">
        <p14:creationId xmlns:p14="http://schemas.microsoft.com/office/powerpoint/2010/main" val="2729855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675724"/>
            <a:ext cx="7376947" cy="924475"/>
          </a:xfrm>
        </p:spPr>
        <p:txBody>
          <a:bodyPr/>
          <a:lstStyle/>
          <a:p>
            <a:r>
              <a:rPr lang="en-AU" dirty="0" smtClean="0"/>
              <a:t>How the Hedgehog Prepared for Winter</a:t>
            </a:r>
            <a:endParaRPr lang="en-AU" dirty="0"/>
          </a:p>
        </p:txBody>
      </p:sp>
      <p:sp>
        <p:nvSpPr>
          <p:cNvPr id="7" name="Content Placeholder 6"/>
          <p:cNvSpPr>
            <a:spLocks noGrp="1"/>
          </p:cNvSpPr>
          <p:nvPr>
            <p:ph sz="half" idx="1"/>
          </p:nvPr>
        </p:nvSpPr>
        <p:spPr>
          <a:xfrm>
            <a:off x="611560" y="1916832"/>
            <a:ext cx="3869159" cy="4320480"/>
          </a:xfrm>
        </p:spPr>
        <p:txBody>
          <a:bodyPr>
            <a:normAutofit/>
          </a:bodyPr>
          <a:lstStyle/>
          <a:p>
            <a:pPr marL="0" indent="0">
              <a:buNone/>
            </a:pPr>
            <a:r>
              <a:rPr lang="en-AU" dirty="0"/>
              <a:t>In the forest lived a hedgehog. He made his home in the hollow of an old lime tree. It was warm there, and dry. Then autumn came. Yellow leaves fell from the trees. Soon winter would arrive.</a:t>
            </a:r>
          </a:p>
          <a:p>
            <a:pPr marL="0" indent="0">
              <a:buNone/>
            </a:pPr>
            <a:r>
              <a:rPr lang="en-AU" dirty="0"/>
              <a:t>The hedgehog began to prepare for winter. He went into the forest and collected dry leaves on his spikes. He brought the leaves to his home and spread them out so it became even warmer. </a:t>
            </a:r>
          </a:p>
          <a:p>
            <a:pPr marL="0" indent="0">
              <a:buNone/>
            </a:pPr>
            <a:endParaRPr lang="en-AU"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4808" y="1493485"/>
            <a:ext cx="3535624" cy="4862750"/>
          </a:xfrm>
        </p:spPr>
      </p:pic>
    </p:spTree>
    <p:extLst>
      <p:ext uri="{BB962C8B-B14F-4D97-AF65-F5344CB8AC3E}">
        <p14:creationId xmlns:p14="http://schemas.microsoft.com/office/powerpoint/2010/main" val="14680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3754760" cy="5688632"/>
          </a:xfrm>
        </p:spPr>
        <p:txBody>
          <a:bodyPr>
            <a:normAutofit/>
          </a:bodyPr>
          <a:lstStyle/>
          <a:p>
            <a:pPr marL="0" indent="0">
              <a:buNone/>
            </a:pPr>
            <a:r>
              <a:rPr lang="en-AU" dirty="0"/>
              <a:t>Again the hedgehog went into the forest.  He gathered pears, apples and berries, carried them home on his spikes and stored them in a corner. </a:t>
            </a:r>
          </a:p>
          <a:p>
            <a:pPr marL="0" indent="0">
              <a:buNone/>
            </a:pPr>
            <a:r>
              <a:rPr lang="en-AU" dirty="0"/>
              <a:t>Once more the hedgehog went into the forest. He found mushrooms, dried them and stored them in a corner.</a:t>
            </a:r>
          </a:p>
          <a:p>
            <a:pPr marL="0" indent="0">
              <a:buNone/>
            </a:pPr>
            <a:r>
              <a:rPr lang="en-AU" dirty="0"/>
              <a:t>The hedgehog was warm and cosy, but he felt sad on his own. He wanted to find a friend. He went into the forest and met a hare. The hare did not want to come to the hedgehog’s house. Neither did the grey mouse or the gopher. They all had their own burrows. </a:t>
            </a:r>
          </a:p>
          <a:p>
            <a:pPr marL="0" indent="0">
              <a:buNone/>
            </a:pPr>
            <a:endParaRPr lang="en-AU"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1990" y="548680"/>
            <a:ext cx="4266474" cy="5688632"/>
          </a:xfrm>
        </p:spPr>
      </p:pic>
    </p:spTree>
    <p:extLst>
      <p:ext uri="{BB962C8B-B14F-4D97-AF65-F5344CB8AC3E}">
        <p14:creationId xmlns:p14="http://schemas.microsoft.com/office/powerpoint/2010/main" val="1385241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Then the hedgehog met a cricket. The cricket was clinging to a blade of grass and shivering with cold. “Come and live with me, Cricket!” said the hedgehog.</a:t>
            </a:r>
          </a:p>
          <a:p>
            <a:pPr marL="0" indent="0">
              <a:buNone/>
            </a:pPr>
            <a:r>
              <a:rPr lang="en-AU" dirty="0"/>
              <a:t>The cricket hopped to the hedgehog’s house, as pleased as could be. Winter came. The hedgehog told the cricket fairy-tales, and the cricket sang songs to the hedgehog.</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6192" y="796959"/>
            <a:ext cx="4080264" cy="5440353"/>
          </a:xfrm>
        </p:spPr>
      </p:pic>
    </p:spTree>
    <p:extLst>
      <p:ext uri="{BB962C8B-B14F-4D97-AF65-F5344CB8AC3E}">
        <p14:creationId xmlns:p14="http://schemas.microsoft.com/office/powerpoint/2010/main" val="371677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3704" y="764704"/>
            <a:ext cx="3782272" cy="5347544"/>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5580" y="764704"/>
            <a:ext cx="3768867" cy="5328592"/>
          </a:xfrm>
        </p:spPr>
      </p:pic>
    </p:spTree>
    <p:extLst>
      <p:ext uri="{BB962C8B-B14F-4D97-AF65-F5344CB8AC3E}">
        <p14:creationId xmlns:p14="http://schemas.microsoft.com/office/powerpoint/2010/main" val="48449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776864" cy="936104"/>
          </a:xfrm>
        </p:spPr>
        <p:txBody>
          <a:bodyPr/>
          <a:lstStyle/>
          <a:p>
            <a:r>
              <a:rPr lang="en-AU" dirty="0" smtClean="0"/>
              <a:t>Autumn has brought Golden Ribbons</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200329"/>
          </a:xfrm>
          <a:prstGeom prst="rect">
            <a:avLst/>
          </a:prstGeom>
          <a:noFill/>
        </p:spPr>
        <p:txBody>
          <a:bodyPr wrap="square" rtlCol="0">
            <a:spAutoFit/>
          </a:bodyPr>
          <a:lstStyle/>
          <a:p>
            <a:r>
              <a:rPr lang="en-AU" dirty="0" smtClean="0"/>
              <a:t>Two birch trees, tall and slim with white bark, grow by a pond. Their long green hair hangs down. The wind blows and combs their hair. The birch tree leaves whisper quietly, talking about something.</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627784" y="2348880"/>
            <a:ext cx="5721003" cy="4088132"/>
          </a:xfrm>
        </p:spPr>
      </p:pic>
    </p:spTree>
    <p:extLst>
      <p:ext uri="{BB962C8B-B14F-4D97-AF65-F5344CB8AC3E}">
        <p14:creationId xmlns:p14="http://schemas.microsoft.com/office/powerpoint/2010/main" val="372914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923330"/>
          </a:xfrm>
          <a:prstGeom prst="rect">
            <a:avLst/>
          </a:prstGeom>
          <a:noFill/>
        </p:spPr>
        <p:txBody>
          <a:bodyPr wrap="square" rtlCol="0">
            <a:spAutoFit/>
          </a:bodyPr>
          <a:lstStyle/>
          <a:p>
            <a:r>
              <a:rPr lang="en-AU" dirty="0" smtClean="0"/>
              <a:t>One night it turns cold. White crystals of ice shine on the grass. Autumn comes to the birch trees, bringing them golden ribbons. The birch trees plait the ribbons in their green hair.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26618" y="1809750"/>
            <a:ext cx="6379639" cy="4498975"/>
          </a:xfrm>
        </p:spPr>
      </p:pic>
    </p:spTree>
    <p:extLst>
      <p:ext uri="{BB962C8B-B14F-4D97-AF65-F5344CB8AC3E}">
        <p14:creationId xmlns:p14="http://schemas.microsoft.com/office/powerpoint/2010/main" val="511440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04665"/>
            <a:ext cx="7859216" cy="1440159"/>
          </a:xfrm>
        </p:spPr>
        <p:txBody>
          <a:bodyPr>
            <a:normAutofit/>
          </a:bodyPr>
          <a:lstStyle/>
          <a:p>
            <a:pPr marL="0" indent="0">
              <a:buNone/>
            </a:pPr>
            <a:r>
              <a:rPr lang="en-AU" dirty="0"/>
              <a:t>The sun rises, melting the crystals of ice. He looks at the birch trees and does not recognise them, with the golden ribbons in their hair. The sun laughs, but the birch trees are </a:t>
            </a:r>
            <a:r>
              <a:rPr lang="en-AU" dirty="0" smtClean="0"/>
              <a:t>sad.</a:t>
            </a:r>
            <a:endParaRPr lang="en-AU"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17121" y="1809750"/>
            <a:ext cx="5998633" cy="4498975"/>
          </a:xfrm>
        </p:spPr>
      </p:pic>
    </p:spTree>
    <p:extLst>
      <p:ext uri="{BB962C8B-B14F-4D97-AF65-F5344CB8AC3E}">
        <p14:creationId xmlns:p14="http://schemas.microsoft.com/office/powerpoint/2010/main" val="2065444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stories and the pictures</a:t>
            </a:r>
            <a:endParaRPr lang="en-AU" dirty="0"/>
          </a:p>
        </p:txBody>
      </p:sp>
      <p:sp>
        <p:nvSpPr>
          <p:cNvPr id="3" name="Content Placeholder 2"/>
          <p:cNvSpPr>
            <a:spLocks noGrp="1"/>
          </p:cNvSpPr>
          <p:nvPr>
            <p:ph idx="1"/>
          </p:nvPr>
        </p:nvSpPr>
        <p:spPr>
          <a:xfrm>
            <a:off x="1009443" y="1628800"/>
            <a:ext cx="7125112" cy="4536503"/>
          </a:xfrm>
        </p:spPr>
        <p:txBody>
          <a:bodyPr>
            <a:normAutofit fontScale="85000" lnSpcReduction="20000"/>
          </a:bodyPr>
          <a:lstStyle/>
          <a:p>
            <a:pPr marL="0" indent="0">
              <a:buNone/>
            </a:pPr>
            <a:r>
              <a:rPr lang="en-AU" dirty="0" smtClean="0"/>
              <a:t>The stories in this presentation are all written by Vasyl </a:t>
            </a:r>
            <a:r>
              <a:rPr lang="en-AU" dirty="0" err="1" smtClean="0"/>
              <a:t>Sukhomlynsky</a:t>
            </a:r>
            <a:r>
              <a:rPr lang="en-AU" dirty="0" smtClean="0"/>
              <a:t>, a dedicated teacher and school principal who taught at a school in the Ukrainian village of Pavlysh from 1947 to 1970. Most of </a:t>
            </a:r>
            <a:r>
              <a:rPr lang="en-AU" dirty="0" err="1" smtClean="0"/>
              <a:t>Sukhomlynsky’s</a:t>
            </a:r>
            <a:r>
              <a:rPr lang="en-AU" dirty="0" smtClean="0"/>
              <a:t> books are written for teachers, but he also wrote many little stories for children. He used these stories to illustrate </a:t>
            </a:r>
            <a:r>
              <a:rPr lang="en-AU" smtClean="0"/>
              <a:t>important values. </a:t>
            </a:r>
            <a:r>
              <a:rPr lang="en-AU" dirty="0" smtClean="0"/>
              <a:t>A selection of 19 stories, all about the beauty of nature, have been published in the picture book </a:t>
            </a:r>
            <a:r>
              <a:rPr lang="en-AU" i="1" dirty="0"/>
              <a:t>Tales from Pavlysh: A World of </a:t>
            </a:r>
            <a:r>
              <a:rPr lang="en-AU" i="1" dirty="0" smtClean="0"/>
              <a:t>Beauty</a:t>
            </a:r>
            <a:r>
              <a:rPr lang="en-AU" dirty="0" smtClean="0"/>
              <a:t>.</a:t>
            </a:r>
          </a:p>
          <a:p>
            <a:pPr marL="0" indent="0">
              <a:buNone/>
            </a:pPr>
            <a:r>
              <a:rPr lang="en-AU" sz="1500" dirty="0"/>
              <a:t>(The text of these stories is subject to copyright, and may not be used for commercial purposes without the permission of EJR Language Service Pty. Ltd. It is, however, permitted to freely circulate this presentation to schools</a:t>
            </a:r>
            <a:r>
              <a:rPr lang="en-AU" sz="1500" dirty="0" smtClean="0"/>
              <a:t>.)</a:t>
            </a:r>
            <a:endParaRPr lang="en-AU" sz="1500" dirty="0" smtClean="0"/>
          </a:p>
          <a:p>
            <a:pPr marL="0" indent="0">
              <a:buNone/>
            </a:pPr>
            <a:endParaRPr lang="en-AU" dirty="0" smtClean="0"/>
          </a:p>
          <a:p>
            <a:pPr marL="0" indent="0">
              <a:buNone/>
            </a:pPr>
            <a:r>
              <a:rPr lang="en-AU" dirty="0" smtClean="0"/>
              <a:t>The pictures in this presentation were entered in a competition to illustrate the 19 stories. Thousands of children, mostly from Ukraine, sent in their entries. Only 23 of the pictures could be used in the book </a:t>
            </a:r>
            <a:r>
              <a:rPr lang="en-AU" i="1" dirty="0" smtClean="0"/>
              <a:t>Tales from Pavlysh: A World of Beauty</a:t>
            </a:r>
            <a:r>
              <a:rPr lang="en-AU" dirty="0" smtClean="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second presentation are by students in years 5 &amp; 6. Other presentations contain pictures by students in years 3 &amp; 4, 7-9, and 10 &amp; 11.</a:t>
            </a:r>
            <a:endParaRPr lang="en-AU" dirty="0"/>
          </a:p>
        </p:txBody>
      </p:sp>
    </p:spTree>
    <p:extLst>
      <p:ext uri="{BB962C8B-B14F-4D97-AF65-F5344CB8AC3E}">
        <p14:creationId xmlns:p14="http://schemas.microsoft.com/office/powerpoint/2010/main" val="3746822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196752"/>
            <a:ext cx="3436590" cy="4664298"/>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196752"/>
            <a:ext cx="3294002" cy="4664075"/>
          </a:xfrm>
        </p:spPr>
      </p:pic>
    </p:spTree>
    <p:extLst>
      <p:ext uri="{BB962C8B-B14F-4D97-AF65-F5344CB8AC3E}">
        <p14:creationId xmlns:p14="http://schemas.microsoft.com/office/powerpoint/2010/main" val="1734124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1124744"/>
            <a:ext cx="7002768" cy="4953000"/>
          </a:xfrm>
        </p:spPr>
      </p:pic>
    </p:spTree>
    <p:extLst>
      <p:ext uri="{BB962C8B-B14F-4D97-AF65-F5344CB8AC3E}">
        <p14:creationId xmlns:p14="http://schemas.microsoft.com/office/powerpoint/2010/main" val="4034221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smtClean="0"/>
              <a:t>The Blade of Grass and Last Year’s Leaf</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endParaRPr lang="en-AU" dirty="0" smtClean="0"/>
          </a:p>
          <a:p>
            <a:r>
              <a:rPr lang="en-AU" dirty="0" smtClean="0"/>
              <a:t>The autumn frosts hit hard. A green blade of grass wilted and lay on the ground. To make things worse, a leaf fell on it. The blade of grass lay under the leaf. A blizzard blew, and covered the ground with snow. The blade of grass was warm under the snow.</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67780" y="2806700"/>
            <a:ext cx="4951316" cy="3502025"/>
          </a:xfrm>
        </p:spPr>
      </p:pic>
    </p:spTree>
    <p:extLst>
      <p:ext uri="{BB962C8B-B14F-4D97-AF65-F5344CB8AC3E}">
        <p14:creationId xmlns:p14="http://schemas.microsoft.com/office/powerpoint/2010/main" val="1355473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754326"/>
          </a:xfrm>
          <a:prstGeom prst="rect">
            <a:avLst/>
          </a:prstGeom>
          <a:noFill/>
        </p:spPr>
        <p:txBody>
          <a:bodyPr wrap="square" rtlCol="0">
            <a:spAutoFit/>
          </a:bodyPr>
          <a:lstStyle/>
          <a:p>
            <a:r>
              <a:rPr lang="en-AU" dirty="0" smtClean="0"/>
              <a:t>The blade of grass slept for a long time. In a dream it heard something singing above it. Something was ringing out all over the forest. The blade of grass wanted to stand up, but it could not. The dry leaf would not let it. The blade of grass gathered all its strength, rose up and poked its sharp tip through last year’s leaf. </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48735" y="2087563"/>
            <a:ext cx="6062381" cy="4294187"/>
          </a:xfrm>
        </p:spPr>
      </p:pic>
    </p:spTree>
    <p:extLst>
      <p:ext uri="{BB962C8B-B14F-4D97-AF65-F5344CB8AC3E}">
        <p14:creationId xmlns:p14="http://schemas.microsoft.com/office/powerpoint/2010/main" val="1488414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It looked around and trembled with joy. Birds were singing in the trees, spring waters were thundering in the gully, and in the blue sky the cranes were calling. “It’s spring!” thought the blade of grass, and raised itself even higher</a:t>
            </a:r>
            <a:r>
              <a:rPr lang="en-AU" dirty="0" smtClean="0"/>
              <a:t>.</a:t>
            </a: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1600" y="2276872"/>
            <a:ext cx="5566833" cy="4175125"/>
          </a:xfrm>
        </p:spPr>
      </p:pic>
    </p:spTree>
    <p:extLst>
      <p:ext uri="{BB962C8B-B14F-4D97-AF65-F5344CB8AC3E}">
        <p14:creationId xmlns:p14="http://schemas.microsoft.com/office/powerpoint/2010/main" val="1784080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836712"/>
            <a:ext cx="7018734" cy="5264050"/>
          </a:xfrm>
        </p:spPr>
      </p:pic>
    </p:spTree>
    <p:extLst>
      <p:ext uri="{BB962C8B-B14F-4D97-AF65-F5344CB8AC3E}">
        <p14:creationId xmlns:p14="http://schemas.microsoft.com/office/powerpoint/2010/main" val="1181660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196752"/>
            <a:ext cx="7018734" cy="5264050"/>
          </a:xfrm>
        </p:spPr>
      </p:pic>
    </p:spTree>
    <p:extLst>
      <p:ext uri="{BB962C8B-B14F-4D97-AF65-F5344CB8AC3E}">
        <p14:creationId xmlns:p14="http://schemas.microsoft.com/office/powerpoint/2010/main" val="3102401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smtClean="0"/>
              <a:t>The Picture Book</a:t>
            </a:r>
            <a:endParaRPr lang="en-AU" dirty="0"/>
          </a:p>
        </p:txBody>
      </p:sp>
      <p:sp>
        <p:nvSpPr>
          <p:cNvPr id="3" name="Content Placeholder 2"/>
          <p:cNvSpPr>
            <a:spLocks noGrp="1"/>
          </p:cNvSpPr>
          <p:nvPr>
            <p:ph sz="half" idx="1"/>
          </p:nvPr>
        </p:nvSpPr>
        <p:spPr>
          <a:xfrm>
            <a:off x="611560" y="1556792"/>
            <a:ext cx="3960440" cy="4392488"/>
          </a:xfrm>
        </p:spPr>
        <p:txBody>
          <a:bodyPr>
            <a:normAutofit/>
          </a:bodyPr>
          <a:lstStyle/>
          <a:p>
            <a:pPr marL="0" indent="0">
              <a:buNone/>
            </a:pPr>
            <a:r>
              <a:rPr lang="en-AU" dirty="0" smtClean="0"/>
              <a:t>You can buy the picture book containing 19 stories by </a:t>
            </a:r>
            <a:r>
              <a:rPr lang="en-AU" dirty="0" err="1" smtClean="0"/>
              <a:t>Sukhomlynsky</a:t>
            </a:r>
            <a:r>
              <a:rPr lang="en-AU" dirty="0" smtClean="0"/>
              <a:t>, illustrated by students from Ukraine and Belarus, at our online book store, Holistic Education Books:</a:t>
            </a:r>
          </a:p>
          <a:p>
            <a:pPr marL="0" indent="0">
              <a:buNone/>
            </a:pPr>
            <a:r>
              <a:rPr lang="en-AU" sz="1600" dirty="0" smtClean="0">
                <a:hlinkClick r:id="rId2"/>
              </a:rPr>
              <a:t>http://holistic-education-books.com</a:t>
            </a:r>
            <a:endParaRPr lang="en-AU" sz="1600" dirty="0" smtClean="0"/>
          </a:p>
          <a:p>
            <a:pPr marL="0" indent="0">
              <a:buNone/>
            </a:pPr>
            <a:r>
              <a:rPr lang="en-AU" sz="1600" dirty="0" smtClean="0"/>
              <a:t>$14.95</a:t>
            </a:r>
          </a:p>
          <a:p>
            <a:pPr marL="0" indent="0">
              <a:buNone/>
            </a:pPr>
            <a:r>
              <a:rPr lang="en-AU" sz="1400" dirty="0" smtClean="0"/>
              <a:t>EJR Language Service Pty. Ltd.</a:t>
            </a:r>
          </a:p>
          <a:p>
            <a:pPr marL="0" indent="0">
              <a:buNone/>
            </a:pPr>
            <a:r>
              <a:rPr lang="en-AU" sz="1400" dirty="0" smtClean="0"/>
              <a:t>An Australian company</a:t>
            </a:r>
            <a:r>
              <a:rPr lang="en-AU" sz="1400" dirty="0" smtClean="0"/>
              <a:t>.</a:t>
            </a:r>
          </a:p>
          <a:p>
            <a:pPr marL="0" indent="0">
              <a:buNone/>
            </a:pPr>
            <a:r>
              <a:rPr lang="en-AU" sz="1400" dirty="0"/>
              <a:t>Copyright © 2013 EJR Language Service Pty. Ltd. All rights reserved.</a:t>
            </a:r>
            <a:endParaRPr lang="en-AU"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What is Wrong with my Children?</a:t>
            </a:r>
            <a:endParaRPr lang="en-AU" dirty="0"/>
          </a:p>
        </p:txBody>
      </p:sp>
      <p:sp>
        <p:nvSpPr>
          <p:cNvPr id="7" name="Content Placeholder 6"/>
          <p:cNvSpPr>
            <a:spLocks noGrp="1"/>
          </p:cNvSpPr>
          <p:nvPr>
            <p:ph sz="half" idx="1"/>
          </p:nvPr>
        </p:nvSpPr>
        <p:spPr/>
        <p:txBody>
          <a:bodyPr>
            <a:normAutofit lnSpcReduction="10000"/>
          </a:bodyPr>
          <a:lstStyle/>
          <a:p>
            <a:pPr marL="0" indent="0">
              <a:buNone/>
            </a:pPr>
            <a:r>
              <a:rPr lang="en-AU" dirty="0" smtClean="0"/>
              <a:t>A broody hen was given ten duck eggs. She sat on them for a long time, dreaming of her babies. Ten little yellow birds hatched, and straight away wanted to go for a walk. The hen took them out into the yard. She led them to a pile of dung and began to scratch at the ground. She called her chicks, but they saw something more interesting. They saw a pond. They ran to it, jumped in the water and started paddling.</a:t>
            </a:r>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2488" y="2228590"/>
            <a:ext cx="3470275" cy="3213619"/>
          </a:xfrm>
        </p:spPr>
      </p:pic>
    </p:spTree>
    <p:extLst>
      <p:ext uri="{BB962C8B-B14F-4D97-AF65-F5344CB8AC3E}">
        <p14:creationId xmlns:p14="http://schemas.microsoft.com/office/powerpoint/2010/main" val="374870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smtClean="0"/>
              <a:t>The hen clucked in alarm as she watched her paddling chicks. “Come back!” she called. “You’ll drown!”</a:t>
            </a:r>
          </a:p>
          <a:p>
            <a:pPr marL="0" indent="0">
              <a:buNone/>
            </a:pPr>
            <a:r>
              <a:rPr lang="en-AU" dirty="0" smtClean="0"/>
              <a:t>But the little birds did not seem to hear. After all, they weren’t chicks. They were ducklings. They paddled for a long time and did not get out of the water till evening. The hen patiently waited for them. She waited and waited, and then took them home. </a:t>
            </a:r>
          </a:p>
          <a:p>
            <a:pPr marL="0" indent="0">
              <a:buNone/>
            </a:pPr>
            <a:endParaRPr lang="en-AU"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715098"/>
            <a:ext cx="3832175" cy="5450206"/>
          </a:xfrm>
        </p:spPr>
      </p:pic>
    </p:spTree>
    <p:extLst>
      <p:ext uri="{BB962C8B-B14F-4D97-AF65-F5344CB8AC3E}">
        <p14:creationId xmlns:p14="http://schemas.microsoft.com/office/powerpoint/2010/main" val="281403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smtClean="0"/>
              <a:t>She waddled in front of them and complained: “You don’t listen to me. And who taught you to swim? Your mother can’t swim. Your father can’t swim. Why are you swimming? I won’t let you near the pond again.”</a:t>
            </a:r>
          </a:p>
          <a:p>
            <a:pPr marL="0" indent="0">
              <a:buNone/>
            </a:pPr>
            <a:r>
              <a:rPr lang="en-AU" dirty="0" smtClean="0"/>
              <a:t>But the ducklings cheeped back: “Mum, tomorrow you can swim with us. It’s so nice in the water!”</a:t>
            </a:r>
          </a:p>
          <a:p>
            <a:pPr marL="0" indent="0">
              <a:buNone/>
            </a:pPr>
            <a:r>
              <a:rPr lang="en-AU" dirty="0" smtClean="0"/>
              <a:t>The hen looked at her little ones and wondered: “What is wrong with my children?”</a:t>
            </a:r>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3232" y="765175"/>
            <a:ext cx="3808535" cy="5360988"/>
          </a:xfrm>
        </p:spPr>
      </p:pic>
    </p:spTree>
    <p:extLst>
      <p:ext uri="{BB962C8B-B14F-4D97-AF65-F5344CB8AC3E}">
        <p14:creationId xmlns:p14="http://schemas.microsoft.com/office/powerpoint/2010/main" val="256028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0609" y="765175"/>
            <a:ext cx="3791782" cy="5360988"/>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764704"/>
            <a:ext cx="3780650" cy="5345251"/>
          </a:xfrm>
        </p:spPr>
      </p:pic>
    </p:spTree>
    <p:extLst>
      <p:ext uri="{BB962C8B-B14F-4D97-AF65-F5344CB8AC3E}">
        <p14:creationId xmlns:p14="http://schemas.microsoft.com/office/powerpoint/2010/main" val="26965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3855" y="765175"/>
            <a:ext cx="3768535" cy="5328121"/>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4013" y="764704"/>
            <a:ext cx="3973293" cy="5328592"/>
          </a:xfrm>
        </p:spPr>
      </p:pic>
    </p:spTree>
    <p:extLst>
      <p:ext uri="{BB962C8B-B14F-4D97-AF65-F5344CB8AC3E}">
        <p14:creationId xmlns:p14="http://schemas.microsoft.com/office/powerpoint/2010/main" val="1524793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smtClean="0"/>
              <a:t>The Music of the Bees</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r>
              <a:rPr lang="en-AU" dirty="0" smtClean="0"/>
              <a:t>From morning to evening in the bee garden the music of the bees rings out. You close your eyes and hear a sound like a string humming. Where is that string? Perhaps in the hives? Perhaps the little bees are sitting there and playing on some unusual instrument? </a:t>
            </a:r>
          </a:p>
          <a:p>
            <a:endParaRPr lang="en-AU"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67744" y="2708920"/>
            <a:ext cx="4896544" cy="3672408"/>
          </a:xfrm>
        </p:spPr>
      </p:pic>
    </p:spTree>
    <p:extLst>
      <p:ext uri="{BB962C8B-B14F-4D97-AF65-F5344CB8AC3E}">
        <p14:creationId xmlns:p14="http://schemas.microsoft.com/office/powerpoint/2010/main" val="124641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754326"/>
          </a:xfrm>
          <a:prstGeom prst="rect">
            <a:avLst/>
          </a:prstGeom>
          <a:noFill/>
        </p:spPr>
        <p:txBody>
          <a:bodyPr wrap="square" rtlCol="0">
            <a:spAutoFit/>
          </a:bodyPr>
          <a:lstStyle/>
          <a:p>
            <a:r>
              <a:rPr lang="en-AU" dirty="0" smtClean="0"/>
              <a:t>But the music is ringing everywhere, near the hives, in the garden, in the flowering buckwheat. The whole world is singing. Even the blue sky and the sun—everything is singing. </a:t>
            </a:r>
          </a:p>
          <a:p>
            <a:endParaRPr lang="en-AU" dirty="0" smtClean="0"/>
          </a:p>
          <a:p>
            <a:endParaRPr lang="en-AU" dirty="0" smtClean="0"/>
          </a:p>
          <a:p>
            <a:endParaRPr lang="en-AU"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59632" y="1628800"/>
            <a:ext cx="6729115" cy="4766456"/>
          </a:xfrm>
        </p:spPr>
      </p:pic>
    </p:spTree>
    <p:extLst>
      <p:ext uri="{BB962C8B-B14F-4D97-AF65-F5344CB8AC3E}">
        <p14:creationId xmlns:p14="http://schemas.microsoft.com/office/powerpoint/2010/main" val="915184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318</TotalTime>
  <Words>1360</Words>
  <Application>Microsoft Office PowerPoint</Application>
  <PresentationFormat>On-screen Show (4:3)</PresentationFormat>
  <Paragraphs>49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Autumn</vt:lpstr>
      <vt:lpstr>Tales from Pavlysh:  A World of Beauty</vt:lpstr>
      <vt:lpstr>The stories and the pictures</vt:lpstr>
      <vt:lpstr>What is Wrong with my Children?</vt:lpstr>
      <vt:lpstr>PowerPoint Presentation</vt:lpstr>
      <vt:lpstr>PowerPoint Presentation</vt:lpstr>
      <vt:lpstr>PowerPoint Presentation</vt:lpstr>
      <vt:lpstr>PowerPoint Presentation</vt:lpstr>
      <vt:lpstr>The Music of the Bees</vt:lpstr>
      <vt:lpstr>PowerPoint Presentation</vt:lpstr>
      <vt:lpstr>PowerPoint Presentation</vt:lpstr>
      <vt:lpstr>PowerPoint Presentation</vt:lpstr>
      <vt:lpstr>PowerPoint Presentation</vt:lpstr>
      <vt:lpstr>How the Hedgehog Prepared for Winter</vt:lpstr>
      <vt:lpstr>PowerPoint Presentation</vt:lpstr>
      <vt:lpstr>PowerPoint Presentation</vt:lpstr>
      <vt:lpstr>PowerPoint Presentation</vt:lpstr>
      <vt:lpstr>Autumn has brought Golden Ribbons</vt:lpstr>
      <vt:lpstr>PowerPoint Presentation</vt:lpstr>
      <vt:lpstr>PowerPoint Presentation</vt:lpstr>
      <vt:lpstr>PowerPoint Presentation</vt:lpstr>
      <vt:lpstr>PowerPoint Presentation</vt:lpstr>
      <vt:lpstr>The Blade of Grass and Last Year’s Leaf</vt:lpstr>
      <vt:lpstr>PowerPoint Presentation</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Cockerill</cp:lastModifiedBy>
  <cp:revision>21</cp:revision>
  <dcterms:created xsi:type="dcterms:W3CDTF">2013-08-17T06:39:46Z</dcterms:created>
  <dcterms:modified xsi:type="dcterms:W3CDTF">2013-08-18T02:35:36Z</dcterms:modified>
</cp:coreProperties>
</file>